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 id="2147483687" r:id="rId2"/>
  </p:sldMasterIdLst>
  <p:notesMasterIdLst>
    <p:notesMasterId r:id="rId3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3" r:id="rId19"/>
    <p:sldId id="274" r:id="rId20"/>
    <p:sldId id="275" r:id="rId21"/>
    <p:sldId id="276" r:id="rId22"/>
    <p:sldId id="277" r:id="rId23"/>
    <p:sldId id="278" r:id="rId24"/>
    <p:sldId id="280" r:id="rId25"/>
    <p:sldId id="281" r:id="rId26"/>
    <p:sldId id="282" r:id="rId27"/>
    <p:sldId id="283" r:id="rId28"/>
    <p:sldId id="285" r:id="rId29"/>
    <p:sldId id="286" r:id="rId30"/>
    <p:sldId id="287" r:id="rId31"/>
    <p:sldId id="288" r:id="rId32"/>
    <p:sldId id="289" r:id="rId33"/>
    <p:sldId id="290" r:id="rId34"/>
    <p:sldId id="291" r:id="rId35"/>
  </p:sldIdLst>
  <p:sldSz cx="9144000" cy="5143500" type="screen16x9"/>
  <p:notesSz cx="6858000" cy="9144000"/>
  <p:embeddedFontLst>
    <p:embeddedFont>
      <p:font typeface="Open Sans" charset="0"/>
      <p:regular r:id="rId37"/>
      <p:bold r:id="rId38"/>
      <p:italic r:id="rId39"/>
      <p:boldItalic r:id="rId40"/>
    </p:embeddedFont>
    <p:embeddedFont>
      <p:font typeface="Calibri" pitchFamily="34" charset="0"/>
      <p:regular r:id="rId41"/>
      <p:bold r:id="rId42"/>
      <p:italic r:id="rId43"/>
      <p:boldItalic r:id="rId44"/>
    </p:embeddedFont>
    <p:embeddedFont>
      <p:font typeface="Google Sans Medium" charset="0"/>
      <p:regular r:id="rId45"/>
      <p:bold r:id="rId46"/>
      <p:italic r:id="rId47"/>
      <p:boldItalic r:id="rId48"/>
    </p:embeddedFont>
    <p:embeddedFont>
      <p:font typeface="Open Sans SemiBold"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57" d="100"/>
          <a:sy n="157" d="100"/>
        </p:scale>
        <p:origin x="-294" y="-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3.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2.fntdata"/><Relationship Id="rId46"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5.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49" Type="http://schemas.openxmlformats.org/officeDocument/2006/relationships/font" Target="fonts/font1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8.fntdata"/><Relationship Id="rId52" Type="http://schemas.openxmlformats.org/officeDocument/2006/relationships/font" Target="fonts/font1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5.fntdata"/><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976733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google.com/presentation/d/1_FHMaSXBx8Wr9dcOoMq31tRadgbYsFK-OhRvfcOo5fM/edit?usp=sharing"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docs.google.com/spreadsheets/d/1J0KR45UsTsd6ctEH2VipXGZoVfKw4GUM30u-0deSbVY/edit?usp=sharing&amp;resourcekey=0-BlQ2bcG6PmxvUw-e55NQ7g"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docs.google.com/presentation/d/1ltmwFQTR9KSdNm6G_UXVUGlvoL06aQEsbgxTYhVen_c/edit?usp=sharing"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docs.google.com/document/d/1EkJSg4mYvl3BPsLVEefozO8R2rLAB9XJG7oBGHuwu8Q/edit?usp=sharing"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ocs.google.com/presentation/d/1wOqa_RVUbB1EgpQhzYl940W0902AGk9U7CiFJFBrIW4/edit?usp=sharing"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ocs.google.com/presentation/d/1bwGJdPh6M1Vm-b-MK877cV625byqZlrrcVdFJxRK5SQ/edit?usp=sharing"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f814f818c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f814f818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 Journey Map template </a:t>
            </a:r>
            <a:r>
              <a:rPr lang="en" u="sng">
                <a:solidFill>
                  <a:schemeClr val="hlink"/>
                </a:solidFill>
                <a:hlinkClick r:id="rId3"/>
              </a:rPr>
              <a:t>https://docs.google.com/presentation/d/1_FHMaSXBx8Wr9dcOoMq31tRadgbYsFK-OhRvfcOo5fM/edit?usp=sharing</a:t>
            </a:r>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08814e866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08814e866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f814f818cb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f814f818cb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f814f818cb_0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f814f818cb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Competitive Audit template </a:t>
            </a:r>
            <a:r>
              <a:rPr lang="en" u="sng">
                <a:solidFill>
                  <a:schemeClr val="hlink"/>
                </a:solidFill>
                <a:hlinkClick r:id="rId3"/>
              </a:rPr>
              <a:t>https://docs.google.com/spreadsheets/d/1J0KR45UsTsd6ctEH2VipXGZoVfKw4GUM30u-0deSbVY/edit?usp=sharing&amp;resourcekey=0-BlQ2bcG6PmxvUw-e55NQ7g</a:t>
            </a:r>
            <a:endParaRPr/>
          </a:p>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cd03e5b752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cd03e5b752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f814f818cb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f814f818cb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 Statement template </a:t>
            </a:r>
            <a:r>
              <a:rPr lang="en" u="sng">
                <a:solidFill>
                  <a:schemeClr val="hlink"/>
                </a:solidFill>
                <a:hlinkClick r:id="rId3"/>
              </a:rPr>
              <a:t>https://docs.google.com/presentation/d/1ltmwFQTR9KSdNm6G_UXVUGlvoL06aQEsbgxTYhVen_c/edit?usp=sharing</a:t>
            </a:r>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f814f818c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f814f818c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f814f818cb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f814f818cb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f814f818cb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f814f818cb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cd03e5b752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cd03e5b752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d800de29cc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d800de29cc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f814f818cb_0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f814f818cb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d800de29cc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d800de29cc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d12f718f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d12f718f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cd03e5b752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cd03e5b752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f814f818cb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f814f818cb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f814f818cb_0_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f814f818cb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f814f818cb_0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f814f818cb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Usability Study plan template </a:t>
            </a:r>
            <a:r>
              <a:rPr lang="en" u="sng">
                <a:solidFill>
                  <a:schemeClr val="hlink"/>
                </a:solidFill>
                <a:hlinkClick r:id="rId3"/>
              </a:rPr>
              <a:t>https://docs.google.com/document/d/1EkJSg4mYvl3BPsLVEefozO8R2rLAB9XJG7oBGHuwu8Q/edit?usp=sharing</a:t>
            </a:r>
            <a:endParaRPr/>
          </a:p>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f814f818cb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f814f818cb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f814f818cb_0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f814f818cb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cd03e5b752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cd03e5b75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ced80ebc1c_1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ced80ebc1c_1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cd03e5b752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cd03e5b752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cd03e5b752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cd03e5b752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ced80ebc1c_1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ced80ebc1c_1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cd03e5b752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cd03e5b752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ced80ebc1c_1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ced80ebc1c_12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cd03e5b752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cd03e5b752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cd03e5b752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cd03e5b752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cd03e5b752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cd03e5b752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ced80ebc1c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ced80ebc1c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Persona template : </a:t>
            </a:r>
            <a:r>
              <a:rPr lang="en" u="sng">
                <a:solidFill>
                  <a:schemeClr val="hlink"/>
                </a:solidFill>
                <a:hlinkClick r:id="rId3"/>
              </a:rPr>
              <a:t>https://docs.google.com/presentation/d/1wOqa_RVUbB1EgpQhzYl940W0902AGk9U7CiFJFBrIW4/edit?usp=sharing</a:t>
            </a: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ced80ebc1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ced80ebc1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User Story Template : </a:t>
            </a:r>
            <a:r>
              <a:rPr lang="en" u="sng">
                <a:solidFill>
                  <a:schemeClr val="hlink"/>
                </a:solidFill>
                <a:hlinkClick r:id="rId3"/>
              </a:rPr>
              <a:t>https://docs.google.com/presentation/d/1bwGJdPh6M1Vm-b-MK877cV625byqZlrrcVdFJxRK5SQ/edit?usp=sharing</a:t>
            </a: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avy"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0" name="Google Shape;50;p12"/>
          <p:cNvSpPr/>
          <p:nvPr/>
        </p:nvSpPr>
        <p:spPr>
          <a:xfrm>
            <a:off x="0" y="329125"/>
            <a:ext cx="69300" cy="753000"/>
          </a:xfrm>
          <a:prstGeom prst="rect">
            <a:avLst/>
          </a:prstGeom>
          <a:solidFill>
            <a:srgbClr val="2D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51"/>
        <p:cNvGrpSpPr/>
        <p:nvPr/>
      </p:nvGrpSpPr>
      <p:grpSpPr>
        <a:xfrm>
          <a:off x="0" y="0"/>
          <a:ext cx="0" cy="0"/>
          <a:chOff x="0" y="0"/>
          <a:chExt cx="0" cy="0"/>
        </a:xfrm>
      </p:grpSpPr>
      <p:sp>
        <p:nvSpPr>
          <p:cNvPr id="52" name="Google Shape;52;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13"/>
          <p:cNvSpPr/>
          <p:nvPr/>
        </p:nvSpPr>
        <p:spPr>
          <a:xfrm>
            <a:off x="0" y="329125"/>
            <a:ext cx="69300" cy="753000"/>
          </a:xfrm>
          <a:prstGeom prst="rect">
            <a:avLst/>
          </a:prstGeom>
          <a:solidFill>
            <a:srgbClr val="F43F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54"/>
        <p:cNvGrpSpPr/>
        <p:nvPr/>
      </p:nvGrpSpPr>
      <p:grpSpPr>
        <a:xfrm>
          <a:off x="0" y="0"/>
          <a:ext cx="0" cy="0"/>
          <a:chOff x="0" y="0"/>
          <a:chExt cx="0" cy="0"/>
        </a:xfrm>
      </p:grpSpPr>
      <p:sp>
        <p:nvSpPr>
          <p:cNvPr id="55" name="Google Shape;5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14"/>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57"/>
        <p:cNvGrpSpPr/>
        <p:nvPr/>
      </p:nvGrpSpPr>
      <p:grpSpPr>
        <a:xfrm>
          <a:off x="0" y="0"/>
          <a:ext cx="0" cy="0"/>
          <a:chOff x="0" y="0"/>
          <a:chExt cx="0" cy="0"/>
        </a:xfrm>
      </p:grpSpPr>
      <p:sp>
        <p:nvSpPr>
          <p:cNvPr id="58" name="Google Shape;5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5"/>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60"/>
        <p:cNvGrpSpPr/>
        <p:nvPr/>
      </p:nvGrpSpPr>
      <p:grpSpPr>
        <a:xfrm>
          <a:off x="0" y="0"/>
          <a:ext cx="0" cy="0"/>
          <a:chOff x="0" y="0"/>
          <a:chExt cx="0" cy="0"/>
        </a:xfrm>
      </p:grpSpPr>
      <p:sp>
        <p:nvSpPr>
          <p:cNvPr id="61" name="Google Shape;61;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2" name="Google Shape;62;p16"/>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63"/>
        <p:cNvGrpSpPr/>
        <p:nvPr/>
      </p:nvGrpSpPr>
      <p:grpSpPr>
        <a:xfrm>
          <a:off x="0" y="0"/>
          <a:ext cx="0" cy="0"/>
          <a:chOff x="0" y="0"/>
          <a:chExt cx="0" cy="0"/>
        </a:xfrm>
      </p:grpSpPr>
      <p:sp>
        <p:nvSpPr>
          <p:cNvPr id="64" name="Google Shape;64;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5" name="Google Shape;65;p17"/>
          <p:cNvSpPr/>
          <p:nvPr/>
        </p:nvSpPr>
        <p:spPr>
          <a:xfrm>
            <a:off x="0" y="329125"/>
            <a:ext cx="69300" cy="753000"/>
          </a:xfrm>
          <a:prstGeom prst="rect">
            <a:avLst/>
          </a:prstGeom>
          <a:solidFill>
            <a:srgbClr val="F59E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66"/>
        <p:cNvGrpSpPr/>
        <p:nvPr/>
      </p:nvGrpSpPr>
      <p:grpSpPr>
        <a:xfrm>
          <a:off x="0" y="0"/>
          <a:ext cx="0" cy="0"/>
          <a:chOff x="0" y="0"/>
          <a:chExt cx="0" cy="0"/>
        </a:xfrm>
      </p:grpSpPr>
      <p:sp>
        <p:nvSpPr>
          <p:cNvPr id="67" name="Google Shape;67;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68" name="Google Shape;68;p18"/>
          <p:cNvSpPr/>
          <p:nvPr/>
        </p:nvSpPr>
        <p:spPr>
          <a:xfrm>
            <a:off x="0" y="329125"/>
            <a:ext cx="69300" cy="753000"/>
          </a:xfrm>
          <a:prstGeom prst="rect">
            <a:avLst/>
          </a:prstGeom>
          <a:solidFill>
            <a:srgbClr val="10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Violet">
  <p:cSld name="BLANK_1_1_1_1">
    <p:spTree>
      <p:nvGrpSpPr>
        <p:cNvPr id="1" name="Shape 69"/>
        <p:cNvGrpSpPr/>
        <p:nvPr/>
      </p:nvGrpSpPr>
      <p:grpSpPr>
        <a:xfrm>
          <a:off x="0" y="0"/>
          <a:ext cx="0" cy="0"/>
          <a:chOff x="0" y="0"/>
          <a:chExt cx="0" cy="0"/>
        </a:xfrm>
      </p:grpSpPr>
      <p:sp>
        <p:nvSpPr>
          <p:cNvPr id="70" name="Google Shape;70;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1" name="Google Shape;71;p19"/>
          <p:cNvSpPr/>
          <p:nvPr/>
        </p:nvSpPr>
        <p:spPr>
          <a:xfrm>
            <a:off x="0" y="329125"/>
            <a:ext cx="69300" cy="753000"/>
          </a:xfrm>
          <a:prstGeom prst="rect">
            <a:avLst/>
          </a:prstGeom>
          <a:solidFill>
            <a:srgbClr val="8B5C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urqois">
  <p:cSld name="BLANK_1_1_1_1_1">
    <p:spTree>
      <p:nvGrpSpPr>
        <p:cNvPr id="1" name="Shape 72"/>
        <p:cNvGrpSpPr/>
        <p:nvPr/>
      </p:nvGrpSpPr>
      <p:grpSpPr>
        <a:xfrm>
          <a:off x="0" y="0"/>
          <a:ext cx="0" cy="0"/>
          <a:chOff x="0" y="0"/>
          <a:chExt cx="0" cy="0"/>
        </a:xfrm>
      </p:grpSpPr>
      <p:sp>
        <p:nvSpPr>
          <p:cNvPr id="73" name="Google Shape;73;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74" name="Google Shape;74;p20"/>
          <p:cNvSpPr/>
          <p:nvPr/>
        </p:nvSpPr>
        <p:spPr>
          <a:xfrm>
            <a:off x="0" y="329125"/>
            <a:ext cx="69300" cy="753000"/>
          </a:xfrm>
          <a:prstGeom prst="rect">
            <a:avLst/>
          </a:prstGeom>
          <a:solidFill>
            <a:srgbClr val="11C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9"/>
        <p:cNvGrpSpPr/>
        <p:nvPr/>
      </p:nvGrpSpPr>
      <p:grpSpPr>
        <a:xfrm>
          <a:off x="0" y="0"/>
          <a:ext cx="0" cy="0"/>
          <a:chOff x="0" y="0"/>
          <a:chExt cx="0" cy="0"/>
        </a:xfrm>
      </p:grpSpPr>
      <p:sp>
        <p:nvSpPr>
          <p:cNvPr id="80" name="Google Shape;80;p2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81" name="Google Shape;81;p2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82"/>
        <p:cNvGrpSpPr/>
        <p:nvPr/>
      </p:nvGrpSpPr>
      <p:grpSpPr>
        <a:xfrm>
          <a:off x="0" y="0"/>
          <a:ext cx="0" cy="0"/>
          <a:chOff x="0" y="0"/>
          <a:chExt cx="0" cy="0"/>
        </a:xfrm>
      </p:grpSpPr>
      <p:sp>
        <p:nvSpPr>
          <p:cNvPr id="83" name="Google Shape;83;p2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4" name="Google Shape;84;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5"/>
        <p:cNvGrpSpPr/>
        <p:nvPr/>
      </p:nvGrpSpPr>
      <p:grpSpPr>
        <a:xfrm>
          <a:off x="0" y="0"/>
          <a:ext cx="0" cy="0"/>
          <a:chOff x="0" y="0"/>
          <a:chExt cx="0" cy="0"/>
        </a:xfrm>
      </p:grpSpPr>
      <p:sp>
        <p:nvSpPr>
          <p:cNvPr id="86" name="Google Shape;86;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7" name="Google Shape;87;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8" name="Google Shape;88;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89"/>
        <p:cNvGrpSpPr/>
        <p:nvPr/>
      </p:nvGrpSpPr>
      <p:grpSpPr>
        <a:xfrm>
          <a:off x="0" y="0"/>
          <a:ext cx="0" cy="0"/>
          <a:chOff x="0" y="0"/>
          <a:chExt cx="0" cy="0"/>
        </a:xfrm>
      </p:grpSpPr>
      <p:sp>
        <p:nvSpPr>
          <p:cNvPr id="90" name="Google Shape;90;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1" name="Google Shape;91;p2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2" name="Google Shape;92;p2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93" name="Google Shape;93;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2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9" name="Google Shape;99;p2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00" name="Google Shape;100;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1"/>
        <p:cNvGrpSpPr/>
        <p:nvPr/>
      </p:nvGrpSpPr>
      <p:grpSpPr>
        <a:xfrm>
          <a:off x="0" y="0"/>
          <a:ext cx="0" cy="0"/>
          <a:chOff x="0" y="0"/>
          <a:chExt cx="0" cy="0"/>
        </a:xfrm>
      </p:grpSpPr>
      <p:sp>
        <p:nvSpPr>
          <p:cNvPr id="102" name="Google Shape;102;p2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3" name="Google Shape;103;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4"/>
        <p:cNvGrpSpPr/>
        <p:nvPr/>
      </p:nvGrpSpPr>
      <p:grpSpPr>
        <a:xfrm>
          <a:off x="0" y="0"/>
          <a:ext cx="0" cy="0"/>
          <a:chOff x="0" y="0"/>
          <a:chExt cx="0" cy="0"/>
        </a:xfrm>
      </p:grpSpPr>
      <p:sp>
        <p:nvSpPr>
          <p:cNvPr id="105" name="Google Shape;105;p2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07" name="Google Shape;107;p2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8" name="Google Shape;108;p2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09" name="Google Shape;109;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0"/>
        <p:cNvGrpSpPr/>
        <p:nvPr/>
      </p:nvGrpSpPr>
      <p:grpSpPr>
        <a:xfrm>
          <a:off x="0" y="0"/>
          <a:ext cx="0" cy="0"/>
          <a:chOff x="0" y="0"/>
          <a:chExt cx="0" cy="0"/>
        </a:xfrm>
      </p:grpSpPr>
      <p:sp>
        <p:nvSpPr>
          <p:cNvPr id="111" name="Google Shape;111;p3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112" name="Google Shape;112;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3"/>
        <p:cNvGrpSpPr/>
        <p:nvPr/>
      </p:nvGrpSpPr>
      <p:grpSpPr>
        <a:xfrm>
          <a:off x="0" y="0"/>
          <a:ext cx="0" cy="0"/>
          <a:chOff x="0" y="0"/>
          <a:chExt cx="0" cy="0"/>
        </a:xfrm>
      </p:grpSpPr>
      <p:sp>
        <p:nvSpPr>
          <p:cNvPr id="114" name="Google Shape;114;p3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5" name="Google Shape;115;p3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116" name="Google Shape;116;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avy" type="blank">
  <p:cSld name="BLANK">
    <p:spTree>
      <p:nvGrpSpPr>
        <p:cNvPr id="1" name="Shape 117"/>
        <p:cNvGrpSpPr/>
        <p:nvPr/>
      </p:nvGrpSpPr>
      <p:grpSpPr>
        <a:xfrm>
          <a:off x="0" y="0"/>
          <a:ext cx="0" cy="0"/>
          <a:chOff x="0" y="0"/>
          <a:chExt cx="0" cy="0"/>
        </a:xfrm>
      </p:grpSpPr>
      <p:sp>
        <p:nvSpPr>
          <p:cNvPr id="118" name="Google Shape;118;p32"/>
          <p:cNvSpPr/>
          <p:nvPr/>
        </p:nvSpPr>
        <p:spPr>
          <a:xfrm>
            <a:off x="0" y="329125"/>
            <a:ext cx="69300" cy="753000"/>
          </a:xfrm>
          <a:prstGeom prst="rect">
            <a:avLst/>
          </a:prstGeom>
          <a:solidFill>
            <a:srgbClr val="2D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Red">
  <p:cSld name="BLANK_1">
    <p:spTree>
      <p:nvGrpSpPr>
        <p:cNvPr id="1" name="Shape 119"/>
        <p:cNvGrpSpPr/>
        <p:nvPr/>
      </p:nvGrpSpPr>
      <p:grpSpPr>
        <a:xfrm>
          <a:off x="0" y="0"/>
          <a:ext cx="0" cy="0"/>
          <a:chOff x="0" y="0"/>
          <a:chExt cx="0" cy="0"/>
        </a:xfrm>
      </p:grpSpPr>
      <p:sp>
        <p:nvSpPr>
          <p:cNvPr id="120" name="Google Shape;120;p33"/>
          <p:cNvSpPr/>
          <p:nvPr/>
        </p:nvSpPr>
        <p:spPr>
          <a:xfrm>
            <a:off x="0" y="329125"/>
            <a:ext cx="69300" cy="7530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Red 2">
  <p:cSld name="BLANK_1_2">
    <p:spTree>
      <p:nvGrpSpPr>
        <p:cNvPr id="1" name="Shape 121"/>
        <p:cNvGrpSpPr/>
        <p:nvPr/>
      </p:nvGrpSpPr>
      <p:grpSpPr>
        <a:xfrm>
          <a:off x="0" y="0"/>
          <a:ext cx="0" cy="0"/>
          <a:chOff x="0" y="0"/>
          <a:chExt cx="0" cy="0"/>
        </a:xfrm>
      </p:grpSpPr>
      <p:sp>
        <p:nvSpPr>
          <p:cNvPr id="122" name="Google Shape;122;p34"/>
          <p:cNvSpPr/>
          <p:nvPr/>
        </p:nvSpPr>
        <p:spPr>
          <a:xfrm>
            <a:off x="0" y="329125"/>
            <a:ext cx="69300" cy="4485300"/>
          </a:xfrm>
          <a:prstGeom prst="rect">
            <a:avLst/>
          </a:prstGeom>
          <a:solidFill>
            <a:srgbClr val="EA43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Yellow 2">
  <p:cSld name="BLANK_1_2_1">
    <p:spTree>
      <p:nvGrpSpPr>
        <p:cNvPr id="1" name="Shape 123"/>
        <p:cNvGrpSpPr/>
        <p:nvPr/>
      </p:nvGrpSpPr>
      <p:grpSpPr>
        <a:xfrm>
          <a:off x="0" y="0"/>
          <a:ext cx="0" cy="0"/>
          <a:chOff x="0" y="0"/>
          <a:chExt cx="0" cy="0"/>
        </a:xfrm>
      </p:grpSpPr>
      <p:sp>
        <p:nvSpPr>
          <p:cNvPr id="124" name="Google Shape;124;p35"/>
          <p:cNvSpPr/>
          <p:nvPr/>
        </p:nvSpPr>
        <p:spPr>
          <a:xfrm>
            <a:off x="0" y="329125"/>
            <a:ext cx="69300" cy="4485300"/>
          </a:xfrm>
          <a:prstGeom prst="rect">
            <a:avLst/>
          </a:prstGeom>
          <a:solidFill>
            <a:srgbClr val="FBBC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Green 2">
  <p:cSld name="BLANK_1_2_1_1">
    <p:spTree>
      <p:nvGrpSpPr>
        <p:cNvPr id="1" name="Shape 125"/>
        <p:cNvGrpSpPr/>
        <p:nvPr/>
      </p:nvGrpSpPr>
      <p:grpSpPr>
        <a:xfrm>
          <a:off x="0" y="0"/>
          <a:ext cx="0" cy="0"/>
          <a:chOff x="0" y="0"/>
          <a:chExt cx="0" cy="0"/>
        </a:xfrm>
      </p:grpSpPr>
      <p:sp>
        <p:nvSpPr>
          <p:cNvPr id="126" name="Google Shape;126;p36"/>
          <p:cNvSpPr/>
          <p:nvPr/>
        </p:nvSpPr>
        <p:spPr>
          <a:xfrm>
            <a:off x="0" y="329125"/>
            <a:ext cx="69300" cy="44853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Yellow">
  <p:cSld name="BLANK_1_1">
    <p:spTree>
      <p:nvGrpSpPr>
        <p:cNvPr id="1" name="Shape 127"/>
        <p:cNvGrpSpPr/>
        <p:nvPr/>
      </p:nvGrpSpPr>
      <p:grpSpPr>
        <a:xfrm>
          <a:off x="0" y="0"/>
          <a:ext cx="0" cy="0"/>
          <a:chOff x="0" y="0"/>
          <a:chExt cx="0" cy="0"/>
        </a:xfrm>
      </p:grpSpPr>
      <p:sp>
        <p:nvSpPr>
          <p:cNvPr id="128" name="Google Shape;128;p37"/>
          <p:cNvSpPr/>
          <p:nvPr/>
        </p:nvSpPr>
        <p:spPr>
          <a:xfrm>
            <a:off x="0" y="329125"/>
            <a:ext cx="69300" cy="753000"/>
          </a:xfrm>
          <a:prstGeom prst="rect">
            <a:avLst/>
          </a:prstGeom>
          <a:solidFill>
            <a:srgbClr val="F2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Green">
  <p:cSld name="BLANK_1_1_1">
    <p:spTree>
      <p:nvGrpSpPr>
        <p:cNvPr id="1" name="Shape 129"/>
        <p:cNvGrpSpPr/>
        <p:nvPr/>
      </p:nvGrpSpPr>
      <p:grpSpPr>
        <a:xfrm>
          <a:off x="0" y="0"/>
          <a:ext cx="0" cy="0"/>
          <a:chOff x="0" y="0"/>
          <a:chExt cx="0" cy="0"/>
        </a:xfrm>
      </p:grpSpPr>
      <p:sp>
        <p:nvSpPr>
          <p:cNvPr id="130" name="Google Shape;130;p38"/>
          <p:cNvSpPr/>
          <p:nvPr/>
        </p:nvSpPr>
        <p:spPr>
          <a:xfrm>
            <a:off x="0" y="329125"/>
            <a:ext cx="69300" cy="753000"/>
          </a:xfrm>
          <a:prstGeom prst="rect">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Gray">
  <p:cSld name="BLANK_1_1_1_1">
    <p:spTree>
      <p:nvGrpSpPr>
        <p:cNvPr id="1" name="Shape 131"/>
        <p:cNvGrpSpPr/>
        <p:nvPr/>
      </p:nvGrpSpPr>
      <p:grpSpPr>
        <a:xfrm>
          <a:off x="0" y="0"/>
          <a:ext cx="0" cy="0"/>
          <a:chOff x="0" y="0"/>
          <a:chExt cx="0" cy="0"/>
        </a:xfrm>
      </p:grpSpPr>
      <p:sp>
        <p:nvSpPr>
          <p:cNvPr id="132" name="Google Shape;132;p39"/>
          <p:cNvSpPr/>
          <p:nvPr/>
        </p:nvSpPr>
        <p:spPr>
          <a:xfrm>
            <a:off x="0" y="329125"/>
            <a:ext cx="69300" cy="753000"/>
          </a:xfrm>
          <a:prstGeom prst="rect">
            <a:avLst/>
          </a:prstGeom>
          <a:solidFill>
            <a:srgbClr val="9AA0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3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21" Type="http://schemas.openxmlformats.org/officeDocument/2006/relationships/image" Target="../media/image1.png"/><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theme" Target="../theme/theme2.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75"/>
        <p:cNvGrpSpPr/>
        <p:nvPr/>
      </p:nvGrpSpPr>
      <p:grpSpPr>
        <a:xfrm>
          <a:off x="0" y="0"/>
          <a:ext cx="0" cy="0"/>
          <a:chOff x="0" y="0"/>
          <a:chExt cx="0" cy="0"/>
        </a:xfrm>
      </p:grpSpPr>
      <p:sp>
        <p:nvSpPr>
          <p:cNvPr id="76" name="Google Shape;76;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7" name="Google Shape;77;p2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pic>
        <p:nvPicPr>
          <p:cNvPr id="78" name="Google Shape;78;p21"/>
          <p:cNvPicPr preferRelativeResize="0"/>
          <p:nvPr/>
        </p:nvPicPr>
        <p:blipFill>
          <a:blip r:embed="rId21">
            <a:alphaModFix/>
          </a:blip>
          <a:stretch>
            <a:fillRect/>
          </a:stretch>
        </p:blipFill>
        <p:spPr>
          <a:xfrm>
            <a:off x="8421698" y="4841325"/>
            <a:ext cx="464876" cy="15299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 id="2147483685"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1hR8YSOhb-K-gcBUOV6QtRITyK4wPJXb/edit?usp=share_link&amp;ouid=100208769187393721566&amp;rtpof=true&amp;sd=true" TargetMode="External"/><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hyperlink" Target="https://www.figma.com/file/rdbDvaU3YgaoVOXFfWekt1/Halaman-WireFrame?node-id=0%3A1&amp;t=n6nUBH5NCouGfvYI-0" TargetMode="External"/><Relationship Id="rId2" Type="http://schemas.openxmlformats.org/officeDocument/2006/relationships/notesSlide" Target="../notesSlides/notesSlide18.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6.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0.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7.xml"/><Relationship Id="rId5" Type="http://schemas.openxmlformats.org/officeDocument/2006/relationships/image" Target="../media/image13.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17.png"/><Relationship Id="rId5" Type="http://schemas.openxmlformats.org/officeDocument/2006/relationships/image" Target="../media/image16.png"/><Relationship Id="rId10" Type="http://schemas.openxmlformats.org/officeDocument/2006/relationships/hyperlink" Target="https://www.figma.com/file/hB6dsNXhWFogyVrdQWObiU/Mockup?node-id=0%3A1&amp;t=uUqJud3OacnPKt5q-0" TargetMode="External"/><Relationship Id="rId4" Type="http://schemas.openxmlformats.org/officeDocument/2006/relationships/image" Target="../media/image15.png"/><Relationship Id="rId9" Type="http://schemas.openxmlformats.org/officeDocument/2006/relationships/image" Target="../media/image20.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hyperlink" Target="https://www.figma.com/proto/hB6dsNXhWFogyVrdQWObiU/Mockup?node-id=1%3A252&amp;scaling=min-zoom&amp;page-id=0%3A1&amp;starting-point-node-id=1%3A252"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18.xml"/><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18.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hyperlink" Target="mailto:Fahmiardiansyah959@students.unnes.ac.id" TargetMode="External"/><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D3E50"/>
        </a:solidFill>
        <a:effectLst/>
      </p:bgPr>
    </p:bg>
    <p:spTree>
      <p:nvGrpSpPr>
        <p:cNvPr id="1" name="Shape 137"/>
        <p:cNvGrpSpPr/>
        <p:nvPr/>
      </p:nvGrpSpPr>
      <p:grpSpPr>
        <a:xfrm>
          <a:off x="0" y="0"/>
          <a:ext cx="0" cy="0"/>
          <a:chOff x="0" y="0"/>
          <a:chExt cx="0" cy="0"/>
        </a:xfrm>
      </p:grpSpPr>
      <p:sp>
        <p:nvSpPr>
          <p:cNvPr id="138" name="Google Shape;138;p41"/>
          <p:cNvSpPr txBox="1"/>
          <p:nvPr/>
        </p:nvSpPr>
        <p:spPr>
          <a:xfrm>
            <a:off x="578231" y="627296"/>
            <a:ext cx="8069208" cy="1846629"/>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3600" dirty="0" smtClean="0">
                <a:solidFill>
                  <a:srgbClr val="FFFFFF"/>
                </a:solidFill>
                <a:latin typeface="Open Sans SemiBold"/>
                <a:ea typeface="Open Sans SemiBold"/>
                <a:cs typeface="Open Sans SemiBold"/>
                <a:sym typeface="Open Sans SemiBold"/>
              </a:rPr>
              <a:t>Case Study</a:t>
            </a:r>
          </a:p>
          <a:p>
            <a:pPr marL="0" lvl="0" indent="0" algn="l" rtl="0">
              <a:spcBef>
                <a:spcPts val="0"/>
              </a:spcBef>
              <a:spcAft>
                <a:spcPts val="0"/>
              </a:spcAft>
              <a:buNone/>
            </a:pPr>
            <a:r>
              <a:rPr lang="en-US" sz="3600" dirty="0" err="1" smtClean="0">
                <a:solidFill>
                  <a:srgbClr val="FFFFFF"/>
                </a:solidFill>
                <a:latin typeface="Open Sans SemiBold"/>
                <a:ea typeface="Open Sans SemiBold"/>
                <a:cs typeface="Open Sans SemiBold"/>
                <a:sym typeface="Open Sans SemiBold"/>
              </a:rPr>
              <a:t>Aplikasi</a:t>
            </a:r>
            <a:r>
              <a:rPr lang="en-US" sz="3600" dirty="0" smtClean="0">
                <a:solidFill>
                  <a:srgbClr val="FFFFFF"/>
                </a:solidFill>
                <a:latin typeface="Open Sans SemiBold"/>
                <a:ea typeface="Open Sans SemiBold"/>
                <a:cs typeface="Open Sans SemiBold"/>
                <a:sym typeface="Open Sans SemiBold"/>
              </a:rPr>
              <a:t> </a:t>
            </a:r>
            <a:r>
              <a:rPr lang="en-US" sz="3600" dirty="0" err="1" smtClean="0">
                <a:solidFill>
                  <a:srgbClr val="FFFFFF"/>
                </a:solidFill>
                <a:latin typeface="Open Sans SemiBold"/>
                <a:ea typeface="Open Sans SemiBold"/>
                <a:cs typeface="Open Sans SemiBold"/>
                <a:sym typeface="Open Sans SemiBold"/>
              </a:rPr>
              <a:t>Sistem</a:t>
            </a:r>
            <a:r>
              <a:rPr lang="en-US" sz="3600" dirty="0" smtClean="0">
                <a:solidFill>
                  <a:srgbClr val="FFFFFF"/>
                </a:solidFill>
                <a:latin typeface="Open Sans SemiBold"/>
                <a:ea typeface="Open Sans SemiBold"/>
                <a:cs typeface="Open Sans SemiBold"/>
                <a:sym typeface="Open Sans SemiBold"/>
              </a:rPr>
              <a:t> </a:t>
            </a:r>
            <a:br>
              <a:rPr lang="en-US" sz="3600" dirty="0" smtClean="0">
                <a:solidFill>
                  <a:srgbClr val="FFFFFF"/>
                </a:solidFill>
                <a:latin typeface="Open Sans SemiBold"/>
                <a:ea typeface="Open Sans SemiBold"/>
                <a:cs typeface="Open Sans SemiBold"/>
                <a:sym typeface="Open Sans SemiBold"/>
              </a:rPr>
            </a:br>
            <a:r>
              <a:rPr lang="en-US" sz="3600" dirty="0" err="1" smtClean="0">
                <a:solidFill>
                  <a:srgbClr val="FFFFFF"/>
                </a:solidFill>
                <a:latin typeface="Open Sans SemiBold"/>
                <a:ea typeface="Open Sans SemiBold"/>
                <a:cs typeface="Open Sans SemiBold"/>
                <a:sym typeface="Open Sans SemiBold"/>
              </a:rPr>
              <a:t>Penjadwalan</a:t>
            </a:r>
            <a:r>
              <a:rPr lang="en-US" sz="3600" dirty="0" smtClean="0">
                <a:solidFill>
                  <a:srgbClr val="FFFFFF"/>
                </a:solidFill>
                <a:latin typeface="Open Sans SemiBold"/>
                <a:ea typeface="Open Sans SemiBold"/>
                <a:cs typeface="Open Sans SemiBold"/>
                <a:sym typeface="Open Sans SemiBold"/>
              </a:rPr>
              <a:t> </a:t>
            </a:r>
            <a:r>
              <a:rPr lang="en-US" sz="3600" dirty="0" err="1" smtClean="0">
                <a:solidFill>
                  <a:srgbClr val="FFFFFF"/>
                </a:solidFill>
                <a:latin typeface="Open Sans SemiBold"/>
                <a:ea typeface="Open Sans SemiBold"/>
                <a:cs typeface="Open Sans SemiBold"/>
                <a:sym typeface="Open Sans SemiBold"/>
              </a:rPr>
              <a:t>Sekolah</a:t>
            </a:r>
            <a:endParaRPr sz="3600" dirty="0">
              <a:solidFill>
                <a:srgbClr val="FFFFFF"/>
              </a:solidFill>
              <a:latin typeface="Open Sans SemiBold"/>
              <a:ea typeface="Open Sans SemiBold"/>
              <a:cs typeface="Open Sans SemiBold"/>
              <a:sym typeface="Open Sans SemiBold"/>
            </a:endParaRPr>
          </a:p>
        </p:txBody>
      </p:sp>
      <p:sp>
        <p:nvSpPr>
          <p:cNvPr id="139" name="Google Shape;139;p41"/>
          <p:cNvSpPr txBox="1"/>
          <p:nvPr/>
        </p:nvSpPr>
        <p:spPr>
          <a:xfrm>
            <a:off x="517675" y="2769663"/>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smtClean="0">
                <a:solidFill>
                  <a:srgbClr val="FFFFFF"/>
                </a:solidFill>
                <a:latin typeface="Open Sans"/>
                <a:ea typeface="Open Sans"/>
                <a:cs typeface="Open Sans"/>
                <a:sym typeface="Open Sans"/>
              </a:rPr>
              <a:t>Fahmi Ardiansyah</a:t>
            </a:r>
            <a:endParaRPr sz="2400" dirty="0">
              <a:solidFill>
                <a:srgbClr val="FFFFFF"/>
              </a:solidFill>
              <a:latin typeface="Open Sans"/>
              <a:ea typeface="Open Sans"/>
              <a:cs typeface="Open Sans"/>
              <a:sym typeface="Open Sans"/>
            </a:endParaRPr>
          </a:p>
        </p:txBody>
      </p:sp>
      <p:cxnSp>
        <p:nvCxnSpPr>
          <p:cNvPr id="140" name="Google Shape;140;p41"/>
          <p:cNvCxnSpPr/>
          <p:nvPr/>
        </p:nvCxnSpPr>
        <p:spPr>
          <a:xfrm rot="10800000">
            <a:off x="517650" y="2670825"/>
            <a:ext cx="5808000" cy="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50"/>
          <p:cNvSpPr txBox="1"/>
          <p:nvPr/>
        </p:nvSpPr>
        <p:spPr>
          <a:xfrm>
            <a:off x="299672" y="-38295"/>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Journey Map: </a:t>
            </a:r>
            <a:r>
              <a:rPr lang="en" sz="2400" b="1" dirty="0" smtClean="0">
                <a:solidFill>
                  <a:srgbClr val="5F6368"/>
                </a:solidFill>
                <a:latin typeface="Open Sans"/>
                <a:ea typeface="Open Sans"/>
                <a:cs typeface="Open Sans"/>
                <a:sym typeface="Open Sans"/>
              </a:rPr>
              <a:t>Fahmi Ardiansyah</a:t>
            </a:r>
            <a:endParaRPr sz="2400" dirty="0">
              <a:solidFill>
                <a:srgbClr val="5F6368"/>
              </a:solidFill>
              <a:latin typeface="Open Sans"/>
              <a:ea typeface="Open Sans"/>
              <a:cs typeface="Open Sans"/>
              <a:sym typeface="Open Sans"/>
            </a:endParaRPr>
          </a:p>
        </p:txBody>
      </p:sp>
      <p:graphicFrame>
        <p:nvGraphicFramePr>
          <p:cNvPr id="11" name="Google Shape;187;p33"/>
          <p:cNvGraphicFramePr/>
          <p:nvPr>
            <p:extLst>
              <p:ext uri="{D42A27DB-BD31-4B8C-83A1-F6EECF244321}">
                <p14:modId xmlns:p14="http://schemas.microsoft.com/office/powerpoint/2010/main" val="21742597"/>
              </p:ext>
            </p:extLst>
          </p:nvPr>
        </p:nvGraphicFramePr>
        <p:xfrm>
          <a:off x="429951" y="515805"/>
          <a:ext cx="8150877" cy="4368366"/>
        </p:xfrm>
        <a:graphic>
          <a:graphicData uri="http://schemas.openxmlformats.org/drawingml/2006/table">
            <a:tbl>
              <a:tblPr>
                <a:noFill/>
              </a:tblPr>
              <a:tblGrid>
                <a:gridCol w="2044715"/>
                <a:gridCol w="2044715"/>
                <a:gridCol w="2044715"/>
                <a:gridCol w="2016732"/>
              </a:tblGrid>
              <a:tr h="334231">
                <a:tc gridSpan="4">
                  <a:txBody>
                    <a:bodyPr/>
                    <a:lstStyle/>
                    <a:p>
                      <a:pPr marL="0" lvl="0" indent="0" algn="l" rtl="0">
                        <a:spcBef>
                          <a:spcPts val="0"/>
                        </a:spcBef>
                        <a:spcAft>
                          <a:spcPts val="0"/>
                        </a:spcAft>
                        <a:buNone/>
                      </a:pPr>
                      <a:r>
                        <a:rPr lang="en" sz="1100" b="1" dirty="0">
                          <a:latin typeface="Google Sans"/>
                          <a:ea typeface="Google Sans"/>
                          <a:cs typeface="Google Sans"/>
                          <a:sym typeface="Google Sans"/>
                        </a:rPr>
                        <a:t>Persona: </a:t>
                      </a:r>
                      <a:r>
                        <a:rPr lang="en" sz="1100" b="1" dirty="0" smtClean="0">
                          <a:latin typeface="Google Sans"/>
                          <a:ea typeface="Google Sans"/>
                          <a:cs typeface="Google Sans"/>
                          <a:sym typeface="Google Sans"/>
                        </a:rPr>
                        <a:t>Fahmi</a:t>
                      </a:r>
                      <a:r>
                        <a:rPr lang="en" sz="1100" b="1" baseline="0" dirty="0" smtClean="0">
                          <a:latin typeface="Google Sans"/>
                          <a:ea typeface="Google Sans"/>
                          <a:cs typeface="Google Sans"/>
                          <a:sym typeface="Google Sans"/>
                        </a:rPr>
                        <a:t> Ardiansyah</a:t>
                      </a:r>
                      <a:endParaRPr sz="1100" b="1" dirty="0">
                        <a:latin typeface="Google Sans"/>
                        <a:ea typeface="Google Sans"/>
                        <a:cs typeface="Google Sans"/>
                        <a:sym typeface="Google Sans"/>
                      </a:endParaRPr>
                    </a:p>
                  </a:txBody>
                  <a:tcPr marL="91425" marR="91425" marT="91425" marB="9142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hMerge="1">
                  <a:txBody>
                    <a:bodyPr/>
                    <a:lstStyle/>
                    <a:p>
                      <a:endParaRPr lang="id-ID"/>
                    </a:p>
                  </a:txBody>
                  <a:tcPr/>
                </a:tc>
                <a:tc hMerge="1">
                  <a:txBody>
                    <a:bodyPr/>
                    <a:lstStyle/>
                    <a:p>
                      <a:endParaRPr lang="id-ID"/>
                    </a:p>
                  </a:txBody>
                  <a:tcPr/>
                </a:tc>
                <a:tc hMerge="1">
                  <a:txBody>
                    <a:bodyPr/>
                    <a:lstStyle/>
                    <a:p>
                      <a:endParaRPr lang="id-ID"/>
                    </a:p>
                  </a:txBody>
                  <a:tcPr/>
                </a:tc>
              </a:tr>
              <a:tr h="334231">
                <a:tc gridSpan="4">
                  <a:txBody>
                    <a:bodyPr/>
                    <a:lstStyle/>
                    <a:p>
                      <a:pPr marL="0" lvl="0" indent="0" algn="l" rtl="0">
                        <a:spcBef>
                          <a:spcPts val="0"/>
                        </a:spcBef>
                        <a:spcAft>
                          <a:spcPts val="0"/>
                        </a:spcAft>
                        <a:buNone/>
                      </a:pPr>
                      <a:r>
                        <a:rPr lang="en" sz="1100" dirty="0">
                          <a:latin typeface="Google Sans"/>
                          <a:ea typeface="Google Sans"/>
                          <a:cs typeface="Google Sans"/>
                          <a:sym typeface="Google Sans"/>
                        </a:rPr>
                        <a:t>Goal: </a:t>
                      </a:r>
                      <a:r>
                        <a:rPr lang="en" sz="1100" dirty="0" smtClean="0">
                          <a:latin typeface="Google Sans"/>
                          <a:ea typeface="Google Sans"/>
                          <a:cs typeface="Google Sans"/>
                          <a:sym typeface="Google Sans"/>
                        </a:rPr>
                        <a:t>Mengetahui</a:t>
                      </a:r>
                      <a:r>
                        <a:rPr lang="en" sz="1100" baseline="0" dirty="0" smtClean="0">
                          <a:latin typeface="Google Sans"/>
                          <a:ea typeface="Google Sans"/>
                          <a:cs typeface="Google Sans"/>
                          <a:sym typeface="Google Sans"/>
                        </a:rPr>
                        <a:t> pengajar, tempat dan waktu pelajaran</a:t>
                      </a:r>
                      <a:endParaRPr sz="1100" dirty="0">
                        <a:latin typeface="Google Sans"/>
                        <a:ea typeface="Google Sans"/>
                        <a:cs typeface="Google Sans"/>
                        <a:sym typeface="Google Sans"/>
                      </a:endParaRPr>
                    </a:p>
                  </a:txBody>
                  <a:tcPr marL="91425" marR="91425" marT="91425" marB="9142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hMerge="1">
                  <a:txBody>
                    <a:bodyPr/>
                    <a:lstStyle/>
                    <a:p>
                      <a:endParaRPr lang="id-ID"/>
                    </a:p>
                  </a:txBody>
                  <a:tcPr/>
                </a:tc>
                <a:tc hMerge="1">
                  <a:txBody>
                    <a:bodyPr/>
                    <a:lstStyle/>
                    <a:p>
                      <a:endParaRPr lang="id-ID"/>
                    </a:p>
                  </a:txBody>
                  <a:tcPr/>
                </a:tc>
                <a:tc hMerge="1">
                  <a:txBody>
                    <a:bodyPr/>
                    <a:lstStyle/>
                    <a:p>
                      <a:endParaRPr lang="id-ID"/>
                    </a:p>
                  </a:txBody>
                  <a:tcPr/>
                </a:tc>
              </a:tr>
              <a:tr h="358210">
                <a:tc>
                  <a:txBody>
                    <a:bodyPr/>
                    <a:lstStyle/>
                    <a:p>
                      <a:pPr marL="0" lvl="0" indent="0" algn="ctr" rtl="0">
                        <a:spcBef>
                          <a:spcPts val="0"/>
                        </a:spcBef>
                        <a:spcAft>
                          <a:spcPts val="0"/>
                        </a:spcAft>
                        <a:buNone/>
                      </a:pPr>
                      <a:r>
                        <a:rPr lang="en" sz="1100" b="1" dirty="0">
                          <a:latin typeface="Google Sans"/>
                          <a:ea typeface="Google Sans"/>
                          <a:cs typeface="Google Sans"/>
                          <a:sym typeface="Google Sans"/>
                        </a:rPr>
                        <a:t>AKTIVITAS</a:t>
                      </a:r>
                      <a:endParaRPr sz="1100" b="1" dirty="0">
                        <a:latin typeface="Google Sans"/>
                        <a:ea typeface="Google Sans"/>
                        <a:cs typeface="Google Sans"/>
                        <a:sym typeface="Google Sans"/>
                      </a:endParaRPr>
                    </a:p>
                  </a:txBody>
                  <a:tcPr marL="91425" marR="91425" marT="91425" marB="9142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100" b="1" dirty="0" smtClean="0">
                          <a:latin typeface="Google Sans"/>
                          <a:ea typeface="Google Sans"/>
                          <a:cs typeface="Google Sans"/>
                          <a:sym typeface="Google Sans"/>
                        </a:rPr>
                        <a:t>Persiapan Aplikasi</a:t>
                      </a:r>
                      <a:endParaRPr sz="1100" dirty="0"/>
                    </a:p>
                  </a:txBody>
                  <a:tcPr marL="91425" marR="91425" marT="91425" marB="9142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C4B5FD"/>
                    </a:solidFill>
                  </a:tcPr>
                </a:tc>
                <a:tc>
                  <a:txBody>
                    <a:bodyPr/>
                    <a:lstStyle/>
                    <a:p>
                      <a:pPr marL="0" lvl="0" indent="0" algn="ctr" rtl="0">
                        <a:lnSpc>
                          <a:spcPct val="115000"/>
                        </a:lnSpc>
                        <a:spcBef>
                          <a:spcPts val="0"/>
                        </a:spcBef>
                        <a:spcAft>
                          <a:spcPts val="0"/>
                        </a:spcAft>
                        <a:buNone/>
                      </a:pPr>
                      <a:r>
                        <a:rPr lang="en" sz="1100" b="1" dirty="0" smtClean="0">
                          <a:latin typeface="Google Sans"/>
                          <a:ea typeface="Google Sans"/>
                          <a:cs typeface="Google Sans"/>
                          <a:sym typeface="Google Sans"/>
                        </a:rPr>
                        <a:t>Melihat</a:t>
                      </a:r>
                      <a:r>
                        <a:rPr lang="en" sz="1100" b="1" baseline="0" dirty="0" smtClean="0">
                          <a:latin typeface="Google Sans"/>
                          <a:ea typeface="Google Sans"/>
                          <a:cs typeface="Google Sans"/>
                          <a:sym typeface="Google Sans"/>
                        </a:rPr>
                        <a:t> jadwal</a:t>
                      </a:r>
                      <a:endParaRPr sz="1100" dirty="0"/>
                    </a:p>
                  </a:txBody>
                  <a:tcPr marL="91425" marR="91425" marT="91425" marB="9142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C4B5FD"/>
                    </a:solidFill>
                  </a:tcPr>
                </a:tc>
                <a:tc>
                  <a:txBody>
                    <a:bodyPr/>
                    <a:lstStyle/>
                    <a:p>
                      <a:pPr marL="0" lvl="0" indent="0" algn="ctr" rtl="0">
                        <a:lnSpc>
                          <a:spcPct val="115000"/>
                        </a:lnSpc>
                        <a:spcBef>
                          <a:spcPts val="0"/>
                        </a:spcBef>
                        <a:spcAft>
                          <a:spcPts val="0"/>
                        </a:spcAft>
                        <a:buNone/>
                      </a:pPr>
                      <a:r>
                        <a:rPr lang="en" sz="1100" b="1" dirty="0" smtClean="0">
                          <a:latin typeface="Google Sans"/>
                          <a:ea typeface="Google Sans"/>
                          <a:cs typeface="Google Sans"/>
                          <a:sym typeface="Google Sans"/>
                        </a:rPr>
                        <a:t>Mengambil tindakan</a:t>
                      </a:r>
                      <a:endParaRPr sz="1100" dirty="0">
                        <a:latin typeface="Google Sans"/>
                        <a:ea typeface="Google Sans"/>
                        <a:cs typeface="Google Sans"/>
                        <a:sym typeface="Google Sans"/>
                      </a:endParaRPr>
                    </a:p>
                  </a:txBody>
                  <a:tcPr marL="91425" marR="91425" marT="91425" marB="9142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rgbClr val="C4B5FD"/>
                    </a:solidFill>
                  </a:tcPr>
                </a:tc>
              </a:tr>
              <a:tr h="1046348">
                <a:tc>
                  <a:txBody>
                    <a:bodyPr/>
                    <a:lstStyle/>
                    <a:p>
                      <a:pPr marL="0" lvl="0" indent="0" algn="ctr" rtl="0">
                        <a:spcBef>
                          <a:spcPts val="0"/>
                        </a:spcBef>
                        <a:spcAft>
                          <a:spcPts val="0"/>
                        </a:spcAft>
                        <a:buNone/>
                      </a:pPr>
                      <a:r>
                        <a:rPr lang="en" sz="1100" b="1">
                          <a:latin typeface="Google Sans"/>
                          <a:ea typeface="Google Sans"/>
                          <a:cs typeface="Google Sans"/>
                          <a:sym typeface="Google Sans"/>
                        </a:rPr>
                        <a:t>DETAIL </a:t>
                      </a:r>
                      <a:endParaRPr sz="1100" b="1">
                        <a:latin typeface="Google Sans"/>
                        <a:ea typeface="Google Sans"/>
                        <a:cs typeface="Google Sans"/>
                        <a:sym typeface="Google Sans"/>
                      </a:endParaRPr>
                    </a:p>
                    <a:p>
                      <a:pPr marL="0" lvl="0" indent="0" algn="ctr" rtl="0">
                        <a:spcBef>
                          <a:spcPts val="0"/>
                        </a:spcBef>
                        <a:spcAft>
                          <a:spcPts val="0"/>
                        </a:spcAft>
                        <a:buNone/>
                      </a:pPr>
                      <a:r>
                        <a:rPr lang="en" sz="1100" b="1">
                          <a:latin typeface="Google Sans"/>
                          <a:ea typeface="Google Sans"/>
                          <a:cs typeface="Google Sans"/>
                          <a:sym typeface="Google Sans"/>
                        </a:rPr>
                        <a:t>AKTIVITAS</a:t>
                      </a:r>
                      <a:endParaRPr sz="1100" b="1">
                        <a:latin typeface="Google Sans"/>
                        <a:ea typeface="Google Sans"/>
                        <a:cs typeface="Google Sans"/>
                        <a:sym typeface="Google Sans"/>
                      </a:endParaRPr>
                    </a:p>
                  </a:txBody>
                  <a:tcPr marL="91425" marR="91425" marT="91425" marB="9142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sv-SE" sz="1000" dirty="0" smtClean="0">
                          <a:latin typeface="Google Sans"/>
                          <a:ea typeface="Google Sans"/>
                          <a:cs typeface="Google Sans"/>
                          <a:sym typeface="Google Sans"/>
                        </a:rPr>
                        <a:t>A. </a:t>
                      </a:r>
                      <a:r>
                        <a:rPr lang="sv-SE" sz="1000" dirty="0" smtClean="0"/>
                        <a:t>Download di PlayStore</a:t>
                      </a:r>
                    </a:p>
                    <a:p>
                      <a:pPr marL="0" lvl="0" indent="0" algn="l" rtl="0">
                        <a:spcBef>
                          <a:spcPts val="0"/>
                        </a:spcBef>
                        <a:spcAft>
                          <a:spcPts val="0"/>
                        </a:spcAft>
                        <a:buNone/>
                      </a:pPr>
                      <a:endParaRPr lang="sv-SE" sz="1000" dirty="0" smtClean="0">
                        <a:latin typeface="Google Sans"/>
                        <a:ea typeface="Google Sans"/>
                        <a:cs typeface="Google Sans"/>
                        <a:sym typeface="Google Sans"/>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sv-SE" sz="1000" dirty="0" smtClean="0">
                          <a:latin typeface="Google Sans"/>
                          <a:ea typeface="Google Sans"/>
                          <a:cs typeface="Google Sans"/>
                          <a:sym typeface="Google Sans"/>
                        </a:rPr>
                        <a:t>B. </a:t>
                      </a:r>
                      <a:r>
                        <a:rPr lang="sv-SE" sz="1000" dirty="0" smtClean="0"/>
                        <a:t>Daftar akun dan login</a:t>
                      </a:r>
                    </a:p>
                    <a:p>
                      <a:pPr marL="0" lvl="0" indent="0" algn="l" rtl="0">
                        <a:spcBef>
                          <a:spcPts val="0"/>
                        </a:spcBef>
                        <a:spcAft>
                          <a:spcPts val="0"/>
                        </a:spcAft>
                        <a:buNone/>
                      </a:pPr>
                      <a:endParaRPr lang="sv-SE" sz="1000" dirty="0" smtClean="0">
                        <a:latin typeface="Google Sans"/>
                        <a:ea typeface="Google Sans"/>
                        <a:cs typeface="Google Sans"/>
                        <a:sym typeface="Google Sans"/>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sv-SE" sz="1000" dirty="0" smtClean="0">
                          <a:latin typeface="Google Sans"/>
                          <a:ea typeface="Google Sans"/>
                          <a:cs typeface="Google Sans"/>
                          <a:sym typeface="Google Sans"/>
                        </a:rPr>
                        <a:t>C.</a:t>
                      </a:r>
                      <a:r>
                        <a:rPr lang="sv-SE" sz="1000" dirty="0" smtClean="0"/>
                        <a:t> Melakukan konfirmasi perizinan apk</a:t>
                      </a: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dirty="0">
                          <a:latin typeface="Google Sans"/>
                          <a:ea typeface="Google Sans"/>
                          <a:cs typeface="Google Sans"/>
                          <a:sym typeface="Google Sans"/>
                        </a:rPr>
                        <a:t>A. </a:t>
                      </a:r>
                      <a:r>
                        <a:rPr lang="en" sz="1000" dirty="0" smtClean="0">
                          <a:latin typeface="Google Sans"/>
                          <a:ea typeface="Google Sans"/>
                          <a:cs typeface="Google Sans"/>
                          <a:sym typeface="Google Sans"/>
                        </a:rPr>
                        <a:t>Mencari dan memilih</a:t>
                      </a:r>
                      <a:r>
                        <a:rPr lang="en" sz="1000" baseline="0" dirty="0" smtClean="0">
                          <a:latin typeface="Google Sans"/>
                          <a:ea typeface="Google Sans"/>
                          <a:cs typeface="Google Sans"/>
                          <a:sym typeface="Google Sans"/>
                        </a:rPr>
                        <a:t> menu</a:t>
                      </a:r>
                      <a:endParaRPr sz="1000" dirty="0">
                        <a:latin typeface="Google Sans"/>
                        <a:ea typeface="Google Sans"/>
                        <a:cs typeface="Google Sans"/>
                        <a:sym typeface="Google Sans"/>
                      </a:endParaRPr>
                    </a:p>
                    <a:p>
                      <a:pPr marL="0" lvl="0" indent="0" algn="l" rtl="0">
                        <a:spcBef>
                          <a:spcPts val="0"/>
                        </a:spcBef>
                        <a:spcAft>
                          <a:spcPts val="0"/>
                        </a:spcAft>
                        <a:buNone/>
                      </a:pPr>
                      <a:r>
                        <a:rPr lang="en" sz="1000" dirty="0">
                          <a:latin typeface="Google Sans"/>
                          <a:ea typeface="Google Sans"/>
                          <a:cs typeface="Google Sans"/>
                          <a:sym typeface="Google Sans"/>
                        </a:rPr>
                        <a:t>B. </a:t>
                      </a:r>
                      <a:r>
                        <a:rPr lang="en-US" sz="1000" dirty="0" err="1" smtClean="0">
                          <a:latin typeface="Google Sans"/>
                          <a:ea typeface="Google Sans"/>
                          <a:cs typeface="Google Sans"/>
                          <a:sym typeface="Google Sans"/>
                        </a:rPr>
                        <a:t>Lihat</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pada</a:t>
                      </a:r>
                      <a:r>
                        <a:rPr lang="en-US" sz="1000" dirty="0" smtClean="0">
                          <a:latin typeface="Google Sans"/>
                          <a:ea typeface="Google Sans"/>
                          <a:cs typeface="Google Sans"/>
                          <a:sym typeface="Google Sans"/>
                        </a:rPr>
                        <a:t> list </a:t>
                      </a:r>
                      <a:r>
                        <a:rPr lang="en-US" sz="1000" dirty="0" err="1" smtClean="0">
                          <a:latin typeface="Google Sans"/>
                          <a:ea typeface="Google Sans"/>
                          <a:cs typeface="Google Sans"/>
                          <a:sym typeface="Google Sans"/>
                        </a:rPr>
                        <a:t>hari</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dan</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kode</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ruangan</a:t>
                      </a:r>
                      <a:endParaRPr sz="1000" dirty="0">
                        <a:latin typeface="Google Sans"/>
                        <a:ea typeface="Google Sans"/>
                        <a:cs typeface="Google Sans"/>
                        <a:sym typeface="Google Sans"/>
                      </a:endParaRPr>
                    </a:p>
                    <a:p>
                      <a:pPr marL="0" lvl="0" indent="0" algn="l" rtl="0">
                        <a:spcBef>
                          <a:spcPts val="0"/>
                        </a:spcBef>
                        <a:spcAft>
                          <a:spcPts val="0"/>
                        </a:spcAft>
                        <a:buNone/>
                      </a:pPr>
                      <a:r>
                        <a:rPr lang="en" sz="1000" dirty="0">
                          <a:latin typeface="Google Sans"/>
                          <a:ea typeface="Google Sans"/>
                          <a:cs typeface="Google Sans"/>
                          <a:sym typeface="Google Sans"/>
                        </a:rPr>
                        <a:t>C</a:t>
                      </a:r>
                      <a:r>
                        <a:rPr lang="en" sz="1000" dirty="0" smtClean="0">
                          <a:latin typeface="Google Sans"/>
                          <a:ea typeface="Google Sans"/>
                          <a:cs typeface="Google Sans"/>
                          <a:sym typeface="Google Sans"/>
                        </a:rPr>
                        <a:t>. Kemudian menyocokkan dengan menu</a:t>
                      </a:r>
                      <a:r>
                        <a:rPr lang="en" sz="1000" baseline="0" dirty="0" smtClean="0">
                          <a:latin typeface="Google Sans"/>
                          <a:ea typeface="Google Sans"/>
                          <a:cs typeface="Google Sans"/>
                          <a:sym typeface="Google Sans"/>
                        </a:rPr>
                        <a:t> list ruangan</a:t>
                      </a:r>
                      <a:endParaRPr sz="1000" dirty="0">
                        <a:latin typeface="Google Sans"/>
                        <a:ea typeface="Google Sans"/>
                        <a:cs typeface="Google Sans"/>
                        <a:sym typeface="Google Sans"/>
                      </a:endParaRPr>
                    </a:p>
                    <a:p>
                      <a:pPr marL="0" lvl="0" indent="0" algn="l" rtl="0">
                        <a:spcBef>
                          <a:spcPts val="0"/>
                        </a:spcBef>
                        <a:spcAft>
                          <a:spcPts val="0"/>
                        </a:spcAft>
                        <a:buNone/>
                      </a:pPr>
                      <a:endParaRPr sz="1000" dirty="0">
                        <a:latin typeface="Google Sans"/>
                        <a:ea typeface="Google Sans"/>
                        <a:cs typeface="Google Sans"/>
                        <a:sym typeface="Google Sans"/>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 sz="1000" dirty="0">
                          <a:latin typeface="Google Sans"/>
                          <a:ea typeface="Google Sans"/>
                          <a:cs typeface="Google Sans"/>
                          <a:sym typeface="Google Sans"/>
                        </a:rPr>
                        <a:t>A. </a:t>
                      </a:r>
                      <a:r>
                        <a:rPr lang="en" sz="1000" dirty="0" smtClean="0">
                          <a:latin typeface="Google Sans"/>
                          <a:ea typeface="Google Sans"/>
                          <a:cs typeface="Google Sans"/>
                          <a:sym typeface="Google Sans"/>
                        </a:rPr>
                        <a:t>Melakukan persiapan </a:t>
                      </a:r>
                      <a:endParaRPr sz="1000" dirty="0">
                        <a:latin typeface="Google Sans"/>
                        <a:ea typeface="Google Sans"/>
                        <a:cs typeface="Google Sans"/>
                        <a:sym typeface="Google Sans"/>
                      </a:endParaRPr>
                    </a:p>
                    <a:p>
                      <a:pPr marL="0" lvl="0" indent="0" algn="l" rtl="0">
                        <a:spcBef>
                          <a:spcPts val="0"/>
                        </a:spcBef>
                        <a:spcAft>
                          <a:spcPts val="0"/>
                        </a:spcAft>
                        <a:buNone/>
                      </a:pPr>
                      <a:r>
                        <a:rPr lang="en" sz="1000" dirty="0">
                          <a:latin typeface="Google Sans"/>
                          <a:ea typeface="Google Sans"/>
                          <a:cs typeface="Google Sans"/>
                          <a:sym typeface="Google Sans"/>
                        </a:rPr>
                        <a:t>B. </a:t>
                      </a:r>
                      <a:r>
                        <a:rPr lang="en" sz="1000" dirty="0" smtClean="0">
                          <a:latin typeface="Google Sans"/>
                          <a:ea typeface="Google Sans"/>
                          <a:cs typeface="Google Sans"/>
                          <a:sym typeface="Google Sans"/>
                        </a:rPr>
                        <a:t>Mengonfirmasi</a:t>
                      </a:r>
                      <a:r>
                        <a:rPr lang="en" sz="1000" baseline="0" dirty="0" smtClean="0">
                          <a:latin typeface="Google Sans"/>
                          <a:ea typeface="Google Sans"/>
                          <a:cs typeface="Google Sans"/>
                          <a:sym typeface="Google Sans"/>
                        </a:rPr>
                        <a:t> kepada guru/dosen pengajar yang bersangkutan</a:t>
                      </a:r>
                      <a:endParaRPr sz="1000" dirty="0">
                        <a:latin typeface="Google Sans"/>
                        <a:ea typeface="Google Sans"/>
                        <a:cs typeface="Google Sans"/>
                        <a:sym typeface="Google Sans"/>
                      </a:endParaRPr>
                    </a:p>
                    <a:p>
                      <a:pPr marL="0" lvl="0" indent="0" algn="l" rtl="0">
                        <a:spcBef>
                          <a:spcPts val="0"/>
                        </a:spcBef>
                        <a:spcAft>
                          <a:spcPts val="0"/>
                        </a:spcAft>
                        <a:buNone/>
                      </a:pPr>
                      <a:endParaRPr sz="1000" dirty="0">
                        <a:latin typeface="Google Sans"/>
                        <a:ea typeface="Google Sans"/>
                        <a:cs typeface="Google Sans"/>
                        <a:sym typeface="Google Sans"/>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r>
              <a:tr h="901018">
                <a:tc>
                  <a:txBody>
                    <a:bodyPr/>
                    <a:lstStyle/>
                    <a:p>
                      <a:pPr marL="0" lvl="0" indent="0" algn="ctr" rtl="0">
                        <a:spcBef>
                          <a:spcPts val="0"/>
                        </a:spcBef>
                        <a:spcAft>
                          <a:spcPts val="0"/>
                        </a:spcAft>
                        <a:buNone/>
                      </a:pPr>
                      <a:r>
                        <a:rPr lang="en" sz="1100" b="1">
                          <a:latin typeface="Google Sans"/>
                          <a:ea typeface="Google Sans"/>
                          <a:cs typeface="Google Sans"/>
                          <a:sym typeface="Google Sans"/>
                        </a:rPr>
                        <a:t>PERASAAN/EMOSI</a:t>
                      </a:r>
                      <a:endParaRPr sz="1100" b="1">
                        <a:latin typeface="Google Sans"/>
                        <a:ea typeface="Google Sans"/>
                        <a:cs typeface="Google Sans"/>
                        <a:sym typeface="Google Sans"/>
                      </a:endParaRPr>
                    </a:p>
                    <a:p>
                      <a:pPr marL="0" lvl="0" indent="0" algn="ctr" rtl="0">
                        <a:spcBef>
                          <a:spcPts val="0"/>
                        </a:spcBef>
                        <a:spcAft>
                          <a:spcPts val="0"/>
                        </a:spcAft>
                        <a:buNone/>
                      </a:pPr>
                      <a:r>
                        <a:rPr lang="en" sz="1100" b="1">
                          <a:latin typeface="Google Sans"/>
                          <a:ea typeface="Google Sans"/>
                          <a:cs typeface="Google Sans"/>
                          <a:sym typeface="Google Sans"/>
                        </a:rPr>
                        <a:t>PENGGUNA</a:t>
                      </a:r>
                      <a:endParaRPr sz="1100" b="1">
                        <a:latin typeface="Google Sans"/>
                        <a:ea typeface="Google Sans"/>
                        <a:cs typeface="Google Sans"/>
                        <a:sym typeface="Google Sans"/>
                      </a:endParaRPr>
                    </a:p>
                  </a:txBody>
                  <a:tcPr marL="91425" marR="91425" marT="91425" marB="9142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smtClean="0"/>
                        <a:t>Senang</a:t>
                      </a:r>
                      <a:r>
                        <a:rPr lang="en-US" sz="1000" dirty="0" smtClean="0"/>
                        <a:t> </a:t>
                      </a:r>
                      <a:r>
                        <a:rPr lang="en-US" sz="1000" dirty="0" err="1" smtClean="0"/>
                        <a:t>karena</a:t>
                      </a:r>
                      <a:r>
                        <a:rPr lang="en-US" sz="1000" dirty="0" smtClean="0"/>
                        <a:t> </a:t>
                      </a:r>
                      <a:r>
                        <a:rPr lang="en-US" sz="1000" dirty="0" err="1" smtClean="0"/>
                        <a:t>praktis</a:t>
                      </a:r>
                      <a:r>
                        <a:rPr lang="en-US" sz="1000" dirty="0" smtClean="0"/>
                        <a:t> </a:t>
                      </a:r>
                      <a:r>
                        <a:rPr lang="en-US" sz="1000" dirty="0" err="1" smtClean="0"/>
                        <a:t>bisa</a:t>
                      </a:r>
                      <a:r>
                        <a:rPr lang="en-US" sz="1000" dirty="0" smtClean="0"/>
                        <a:t> </a:t>
                      </a:r>
                      <a:r>
                        <a:rPr lang="en-US" sz="1000" dirty="0" err="1" smtClean="0"/>
                        <a:t>melihat</a:t>
                      </a:r>
                      <a:r>
                        <a:rPr lang="en-US" sz="1000" dirty="0" smtClean="0"/>
                        <a:t> </a:t>
                      </a:r>
                      <a:r>
                        <a:rPr lang="en-US" sz="1000" dirty="0" err="1" smtClean="0"/>
                        <a:t>jadwal</a:t>
                      </a:r>
                      <a:r>
                        <a:rPr lang="en-US" sz="1000" dirty="0" smtClean="0"/>
                        <a:t> </a:t>
                      </a:r>
                      <a:r>
                        <a:rPr lang="en-US" sz="1000" dirty="0" err="1" smtClean="0"/>
                        <a:t>dengan</a:t>
                      </a:r>
                      <a:r>
                        <a:rPr lang="en-US" sz="1000" dirty="0" smtClean="0"/>
                        <a:t> gadget </a:t>
                      </a:r>
                      <a:r>
                        <a:rPr lang="en-US" sz="1000" dirty="0" err="1" smtClean="0"/>
                        <a:t>saja</a:t>
                      </a:r>
                      <a:r>
                        <a:rPr lang="en-US" sz="1000" dirty="0" smtClean="0"/>
                        <a:t> </a:t>
                      </a:r>
                      <a:r>
                        <a:rPr lang="en-US" sz="1000" dirty="0" err="1" smtClean="0"/>
                        <a:t>tanpa</a:t>
                      </a:r>
                      <a:r>
                        <a:rPr lang="en-US" sz="1000" dirty="0" smtClean="0"/>
                        <a:t> </a:t>
                      </a:r>
                      <a:r>
                        <a:rPr lang="en-US" sz="1000" dirty="0" err="1" smtClean="0"/>
                        <a:t>perlu</a:t>
                      </a:r>
                      <a:r>
                        <a:rPr lang="en-US" sz="1000" dirty="0" smtClean="0"/>
                        <a:t> </a:t>
                      </a:r>
                      <a:r>
                        <a:rPr lang="en-US" sz="1000" dirty="0" err="1" smtClean="0"/>
                        <a:t>buka</a:t>
                      </a:r>
                      <a:r>
                        <a:rPr lang="en-US" sz="1000" dirty="0" smtClean="0"/>
                        <a:t> </a:t>
                      </a:r>
                      <a:r>
                        <a:rPr lang="en-US" sz="1000" dirty="0" err="1" smtClean="0"/>
                        <a:t>buku</a:t>
                      </a:r>
                      <a:r>
                        <a:rPr lang="en-US" sz="1000" dirty="0" smtClean="0"/>
                        <a:t> </a:t>
                      </a:r>
                      <a:r>
                        <a:rPr lang="en-US" sz="1000" dirty="0" err="1" smtClean="0"/>
                        <a:t>catatan</a:t>
                      </a:r>
                      <a:endParaRPr lang="id-ID" sz="1000" dirty="0" smtClean="0"/>
                    </a:p>
                    <a:p>
                      <a:pPr marL="0" lvl="0" indent="0" algn="l" rtl="0">
                        <a:spcBef>
                          <a:spcPts val="0"/>
                        </a:spcBef>
                        <a:spcAft>
                          <a:spcPts val="0"/>
                        </a:spcAft>
                        <a:buNone/>
                      </a:pPr>
                      <a:endParaRPr sz="1000" dirty="0">
                        <a:latin typeface="Google Sans"/>
                        <a:ea typeface="Google Sans"/>
                        <a:cs typeface="Google Sans"/>
                        <a:sym typeface="Google Sans"/>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000" dirty="0" err="1" smtClean="0">
                          <a:latin typeface="Google Sans"/>
                          <a:ea typeface="Google Sans"/>
                          <a:cs typeface="Google Sans"/>
                          <a:sym typeface="Google Sans"/>
                        </a:rPr>
                        <a:t>Frustasi</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karena</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susah</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kustomisasi</a:t>
                      </a:r>
                      <a:r>
                        <a:rPr lang="en-US" sz="100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jadwal</a:t>
                      </a:r>
                      <a:r>
                        <a:rPr lang="en-US" sz="1000" baseline="0" dirty="0" smtClean="0">
                          <a:latin typeface="Google Sans"/>
                          <a:ea typeface="Google Sans"/>
                          <a:cs typeface="Google Sans"/>
                          <a:sym typeface="Google Sans"/>
                        </a:rPr>
                        <a:t> yang </a:t>
                      </a:r>
                      <a:r>
                        <a:rPr lang="en-US" sz="1000" baseline="0" dirty="0" err="1" smtClean="0">
                          <a:latin typeface="Google Sans"/>
                          <a:ea typeface="Google Sans"/>
                          <a:cs typeface="Google Sans"/>
                          <a:sym typeface="Google Sans"/>
                        </a:rPr>
                        <a:t>berbeda-beda</a:t>
                      </a:r>
                      <a:endParaRPr sz="1000" dirty="0">
                        <a:latin typeface="Google Sans"/>
                        <a:ea typeface="Google Sans"/>
                        <a:cs typeface="Google Sans"/>
                        <a:sym typeface="Google Sans"/>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000" dirty="0" err="1" smtClean="0">
                          <a:latin typeface="Google Sans"/>
                          <a:ea typeface="Google Sans"/>
                          <a:cs typeface="Google Sans"/>
                          <a:sym typeface="Google Sans"/>
                        </a:rPr>
                        <a:t>Khawatir</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apabila</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terlewatkan</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namun</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terjadi</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hujan</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dan</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memilih</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belajar</a:t>
                      </a:r>
                      <a:r>
                        <a:rPr lang="en-US" sz="1000" baseline="0" dirty="0" smtClean="0">
                          <a:latin typeface="Google Sans"/>
                          <a:ea typeface="Google Sans"/>
                          <a:cs typeface="Google Sans"/>
                          <a:sym typeface="Google Sans"/>
                        </a:rPr>
                        <a:t> online via zoom </a:t>
                      </a:r>
                      <a:r>
                        <a:rPr lang="en-US" sz="1000" baseline="0" dirty="0" err="1" smtClean="0">
                          <a:latin typeface="Google Sans"/>
                          <a:ea typeface="Google Sans"/>
                          <a:cs typeface="Google Sans"/>
                          <a:sym typeface="Google Sans"/>
                        </a:rPr>
                        <a:t>atau</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ada</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libur</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pengajar</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sibuk</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mendadak</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apabila</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tidak</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ada</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fitur</a:t>
                      </a:r>
                      <a:r>
                        <a:rPr lang="en-US" sz="1000" baseline="0" dirty="0" smtClean="0">
                          <a:latin typeface="Google Sans"/>
                          <a:ea typeface="Google Sans"/>
                          <a:cs typeface="Google Sans"/>
                          <a:sym typeface="Google Sans"/>
                        </a:rPr>
                        <a:t> chat </a:t>
                      </a:r>
                      <a:r>
                        <a:rPr lang="en-US" sz="1000" baseline="0" dirty="0" err="1" smtClean="0">
                          <a:latin typeface="Google Sans"/>
                          <a:ea typeface="Google Sans"/>
                          <a:cs typeface="Google Sans"/>
                          <a:sym typeface="Google Sans"/>
                        </a:rPr>
                        <a:t>tidak</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bisa</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memberi</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tahu</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perubahan</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jadwal</a:t>
                      </a:r>
                      <a:r>
                        <a:rPr lang="en-US" sz="1000" baseline="0" dirty="0" smtClean="0">
                          <a:latin typeface="Google Sans"/>
                          <a:ea typeface="Google Sans"/>
                          <a:cs typeface="Google Sans"/>
                          <a:sym typeface="Google Sans"/>
                        </a:rPr>
                        <a:t> yang </a:t>
                      </a:r>
                      <a:r>
                        <a:rPr lang="en-US" sz="1000" baseline="0" dirty="0" err="1" smtClean="0">
                          <a:latin typeface="Google Sans"/>
                          <a:ea typeface="Google Sans"/>
                          <a:cs typeface="Google Sans"/>
                          <a:sym typeface="Google Sans"/>
                        </a:rPr>
                        <a:t>terjadi</a:t>
                      </a:r>
                      <a:endParaRPr sz="1000" dirty="0">
                        <a:latin typeface="Google Sans"/>
                        <a:ea typeface="Google Sans"/>
                        <a:cs typeface="Google Sans"/>
                        <a:sym typeface="Google Sans"/>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r>
              <a:tr h="901018">
                <a:tc>
                  <a:txBody>
                    <a:bodyPr/>
                    <a:lstStyle/>
                    <a:p>
                      <a:pPr marL="0" lvl="0" indent="0" algn="ctr" rtl="0">
                        <a:spcBef>
                          <a:spcPts val="0"/>
                        </a:spcBef>
                        <a:spcAft>
                          <a:spcPts val="0"/>
                        </a:spcAft>
                        <a:buNone/>
                      </a:pPr>
                      <a:r>
                        <a:rPr lang="en" sz="1100" b="1" dirty="0">
                          <a:latin typeface="Google Sans"/>
                          <a:ea typeface="Google Sans"/>
                          <a:cs typeface="Google Sans"/>
                          <a:sym typeface="Google Sans"/>
                        </a:rPr>
                        <a:t>PELUANG IMPROVISASI</a:t>
                      </a:r>
                      <a:endParaRPr sz="1100" b="1" dirty="0">
                        <a:latin typeface="Google Sans"/>
                        <a:ea typeface="Google Sans"/>
                        <a:cs typeface="Google Sans"/>
                        <a:sym typeface="Google Sans"/>
                      </a:endParaRPr>
                    </a:p>
                  </a:txBody>
                  <a:tcPr marL="114300" marR="91425" marT="91425" marB="91425" anchor="ctr">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smtClean="0"/>
                        <a:t>Tambahin</a:t>
                      </a:r>
                      <a:r>
                        <a:rPr lang="en-US" sz="1000" dirty="0" smtClean="0"/>
                        <a:t> </a:t>
                      </a:r>
                      <a:r>
                        <a:rPr lang="en-US" sz="1000" dirty="0" err="1" smtClean="0"/>
                        <a:t>fitur</a:t>
                      </a:r>
                      <a:r>
                        <a:rPr lang="en-US" sz="1000" dirty="0" smtClean="0"/>
                        <a:t> chat </a:t>
                      </a:r>
                      <a:r>
                        <a:rPr lang="en-US" sz="1000" dirty="0" err="1" smtClean="0"/>
                        <a:t>sehingga</a:t>
                      </a:r>
                      <a:r>
                        <a:rPr lang="en-US" sz="1000" dirty="0" smtClean="0"/>
                        <a:t> </a:t>
                      </a:r>
                      <a:r>
                        <a:rPr lang="en-US" sz="1000" dirty="0" err="1" smtClean="0"/>
                        <a:t>bisa</a:t>
                      </a:r>
                      <a:r>
                        <a:rPr lang="en-US" sz="1000" dirty="0" smtClean="0"/>
                        <a:t> </a:t>
                      </a:r>
                      <a:r>
                        <a:rPr lang="en-US" sz="1000" dirty="0" err="1" smtClean="0"/>
                        <a:t>berinteraksi</a:t>
                      </a:r>
                      <a:r>
                        <a:rPr lang="en-US" sz="1000" dirty="0" smtClean="0"/>
                        <a:t> </a:t>
                      </a:r>
                      <a:r>
                        <a:rPr lang="en-US" sz="1000" dirty="0" err="1" smtClean="0"/>
                        <a:t>dengan</a:t>
                      </a:r>
                      <a:r>
                        <a:rPr lang="en-US" sz="1000" dirty="0" smtClean="0"/>
                        <a:t> orang lain, </a:t>
                      </a:r>
                      <a:r>
                        <a:rPr lang="en-US" sz="1000" dirty="0" err="1" smtClean="0"/>
                        <a:t>baik</a:t>
                      </a:r>
                      <a:r>
                        <a:rPr lang="en-US" sz="1000" dirty="0" smtClean="0"/>
                        <a:t> </a:t>
                      </a:r>
                      <a:r>
                        <a:rPr lang="en-US" sz="1000" dirty="0" err="1" smtClean="0"/>
                        <a:t>siswa</a:t>
                      </a:r>
                      <a:r>
                        <a:rPr lang="en-US" sz="1000" dirty="0" smtClean="0"/>
                        <a:t> lain </a:t>
                      </a:r>
                      <a:r>
                        <a:rPr lang="en-US" sz="1000" dirty="0" err="1" smtClean="0"/>
                        <a:t>maupun</a:t>
                      </a:r>
                      <a:r>
                        <a:rPr lang="en-US" sz="1000" dirty="0" smtClean="0"/>
                        <a:t> guru</a:t>
                      </a:r>
                      <a:endParaRPr lang="id-ID" sz="1000" dirty="0" smtClean="0"/>
                    </a:p>
                    <a:p>
                      <a:pPr marL="0" lvl="0" indent="0" algn="l" rtl="0">
                        <a:spcBef>
                          <a:spcPts val="0"/>
                        </a:spcBef>
                        <a:spcAft>
                          <a:spcPts val="0"/>
                        </a:spcAft>
                        <a:buNone/>
                      </a:pPr>
                      <a:endParaRPr sz="1000" dirty="0">
                        <a:latin typeface="Google Sans"/>
                        <a:ea typeface="Google Sans"/>
                        <a:cs typeface="Google Sans"/>
                        <a:sym typeface="Google Sans"/>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r>
                        <a:rPr lang="en-US" sz="1000" dirty="0" err="1" smtClean="0">
                          <a:latin typeface="Google Sans"/>
                          <a:ea typeface="Google Sans"/>
                          <a:cs typeface="Google Sans"/>
                          <a:sym typeface="Google Sans"/>
                        </a:rPr>
                        <a:t>Fitur</a:t>
                      </a:r>
                      <a:r>
                        <a:rPr lang="en-US" sz="1000" dirty="0" smtClean="0">
                          <a:latin typeface="Google Sans"/>
                          <a:ea typeface="Google Sans"/>
                          <a:cs typeface="Google Sans"/>
                          <a:sym typeface="Google Sans"/>
                        </a:rPr>
                        <a:t> chat yang </a:t>
                      </a:r>
                      <a:r>
                        <a:rPr lang="en-US" sz="1000" dirty="0" err="1" smtClean="0">
                          <a:latin typeface="Google Sans"/>
                          <a:ea typeface="Google Sans"/>
                          <a:cs typeface="Google Sans"/>
                          <a:sym typeface="Google Sans"/>
                        </a:rPr>
                        <a:t>lebih</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mudah</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interaksi</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kepada</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pengguna</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instruktur</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lembaga</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tersebut</a:t>
                      </a:r>
                      <a:endParaRPr sz="1000" dirty="0">
                        <a:latin typeface="Google Sans"/>
                        <a:ea typeface="Google Sans"/>
                        <a:cs typeface="Google Sans"/>
                        <a:sym typeface="Google Sans"/>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err="1" smtClean="0">
                          <a:latin typeface="Google Sans"/>
                          <a:ea typeface="Google Sans"/>
                          <a:cs typeface="Google Sans"/>
                          <a:sym typeface="Google Sans"/>
                        </a:rPr>
                        <a:t>Menyediakan</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fitur</a:t>
                      </a:r>
                      <a:r>
                        <a:rPr lang="en-US" sz="1000" dirty="0" smtClean="0">
                          <a:latin typeface="Google Sans"/>
                          <a:ea typeface="Google Sans"/>
                          <a:cs typeface="Google Sans"/>
                          <a:sym typeface="Google Sans"/>
                        </a:rPr>
                        <a:t> </a:t>
                      </a:r>
                      <a:r>
                        <a:rPr lang="en-US" sz="1000" dirty="0" err="1" smtClean="0">
                          <a:latin typeface="Google Sans"/>
                          <a:ea typeface="Google Sans"/>
                          <a:cs typeface="Google Sans"/>
                          <a:sym typeface="Google Sans"/>
                        </a:rPr>
                        <a:t>notifikasi</a:t>
                      </a:r>
                      <a:r>
                        <a:rPr lang="en-US" sz="1000" dirty="0" smtClean="0">
                          <a:latin typeface="Google Sans"/>
                          <a:ea typeface="Google Sans"/>
                          <a:cs typeface="Google Sans"/>
                          <a:sym typeface="Google Sans"/>
                        </a:rPr>
                        <a:t> chat agar </a:t>
                      </a:r>
                      <a:r>
                        <a:rPr lang="en-US" sz="1000" dirty="0" err="1" smtClean="0">
                          <a:latin typeface="Google Sans"/>
                          <a:ea typeface="Google Sans"/>
                          <a:cs typeface="Google Sans"/>
                          <a:sym typeface="Google Sans"/>
                        </a:rPr>
                        <a:t>bisa</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masuk</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kepada</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pengguna</a:t>
                      </a:r>
                      <a:r>
                        <a:rPr lang="en-US" sz="1000" baseline="0" dirty="0" smtClean="0">
                          <a:latin typeface="Google Sans"/>
                          <a:ea typeface="Google Sans"/>
                          <a:cs typeface="Google Sans"/>
                          <a:sym typeface="Google Sans"/>
                        </a:rPr>
                        <a:t> yang </a:t>
                      </a:r>
                      <a:r>
                        <a:rPr lang="en-US" sz="1000" baseline="0" dirty="0" err="1" smtClean="0">
                          <a:latin typeface="Google Sans"/>
                          <a:ea typeface="Google Sans"/>
                          <a:cs typeface="Google Sans"/>
                          <a:sym typeface="Google Sans"/>
                        </a:rPr>
                        <a:t>ingin</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disampaikan</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pesan</a:t>
                      </a:r>
                      <a:r>
                        <a:rPr lang="en-US" sz="1000" baseline="0" dirty="0" smtClean="0">
                          <a:latin typeface="Google Sans"/>
                          <a:ea typeface="Google Sans"/>
                          <a:cs typeface="Google Sans"/>
                          <a:sym typeface="Google Sans"/>
                        </a:rPr>
                        <a:t> </a:t>
                      </a:r>
                      <a:r>
                        <a:rPr lang="en-US" sz="1000" baseline="0" dirty="0" err="1" smtClean="0">
                          <a:latin typeface="Google Sans"/>
                          <a:ea typeface="Google Sans"/>
                          <a:cs typeface="Google Sans"/>
                          <a:sym typeface="Google Sans"/>
                        </a:rPr>
                        <a:t>melalui</a:t>
                      </a:r>
                      <a:r>
                        <a:rPr lang="en-US" sz="1000" baseline="0" dirty="0" smtClean="0">
                          <a:latin typeface="Google Sans"/>
                          <a:ea typeface="Google Sans"/>
                          <a:cs typeface="Google Sans"/>
                          <a:sym typeface="Google Sans"/>
                        </a:rPr>
                        <a:t> broadcast chat live online</a:t>
                      </a:r>
                      <a:endParaRPr lang="en-US" sz="1000" dirty="0" smtClean="0">
                        <a:latin typeface="Google Sans"/>
                        <a:ea typeface="Google Sans"/>
                        <a:cs typeface="Google Sans"/>
                        <a:sym typeface="Google Sans"/>
                      </a:endParaRPr>
                    </a:p>
                  </a:txBody>
                  <a:tcPr marL="91425" marR="91425" marT="91425" marB="91425">
                    <a:lnL w="9525" cap="flat" cmpd="sng">
                      <a:solidFill>
                        <a:srgbClr val="666666"/>
                      </a:solidFill>
                      <a:prstDash val="solid"/>
                      <a:round/>
                      <a:headEnd type="none" w="sm" len="sm"/>
                      <a:tailEnd type="none" w="sm" len="sm"/>
                    </a:lnL>
                    <a:lnR w="9525" cap="flat" cmpd="sng">
                      <a:solidFill>
                        <a:srgbClr val="666666"/>
                      </a:solidFill>
                      <a:prstDash val="solid"/>
                      <a:round/>
                      <a:headEnd type="none" w="sm" len="sm"/>
                      <a:tailEnd type="none" w="sm" len="sm"/>
                    </a:lnR>
                    <a:lnT w="9525" cap="flat" cmpd="sng">
                      <a:solidFill>
                        <a:srgbClr val="666666"/>
                      </a:solidFill>
                      <a:prstDash val="solid"/>
                      <a:round/>
                      <a:headEnd type="none" w="sm" len="sm"/>
                      <a:tailEnd type="none" w="sm" len="sm"/>
                    </a:lnT>
                    <a:lnB w="9525" cap="flat" cmpd="sng">
                      <a:solidFill>
                        <a:srgbClr val="666666"/>
                      </a:solidFill>
                      <a:prstDash val="solid"/>
                      <a:round/>
                      <a:headEnd type="none" w="sm" len="sm"/>
                      <a:tailEnd type="none" w="sm" len="sm"/>
                    </a:lnB>
                    <a:solidFill>
                      <a:schemeClr val="lt1"/>
                    </a:solidFill>
                  </a:tcPr>
                </a:tc>
              </a:tr>
            </a:tbl>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51"/>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Problem Statement</a:t>
            </a:r>
            <a:endParaRPr sz="2400">
              <a:solidFill>
                <a:srgbClr val="5F6368"/>
              </a:solidFill>
              <a:latin typeface="Open Sans"/>
              <a:ea typeface="Open Sans"/>
              <a:cs typeface="Open Sans"/>
              <a:sym typeface="Open Sans"/>
            </a:endParaRPr>
          </a:p>
        </p:txBody>
      </p:sp>
      <p:pic>
        <p:nvPicPr>
          <p:cNvPr id="232" name="Google Shape;232;p51"/>
          <p:cNvPicPr preferRelativeResize="0"/>
          <p:nvPr/>
        </p:nvPicPr>
        <p:blipFill>
          <a:blip r:embed="rId3">
            <a:alphaModFix/>
          </a:blip>
          <a:stretch>
            <a:fillRect/>
          </a:stretch>
        </p:blipFill>
        <p:spPr>
          <a:xfrm>
            <a:off x="152400" y="1230850"/>
            <a:ext cx="8839200" cy="3734562"/>
          </a:xfrm>
          <a:prstGeom prst="rect">
            <a:avLst/>
          </a:prstGeom>
          <a:noFill/>
          <a:ln>
            <a:noFill/>
          </a:ln>
        </p:spPr>
      </p:pic>
      <p:sp>
        <p:nvSpPr>
          <p:cNvPr id="4" name="TextBox 3"/>
          <p:cNvSpPr txBox="1"/>
          <p:nvPr/>
        </p:nvSpPr>
        <p:spPr>
          <a:xfrm>
            <a:off x="817509" y="2307195"/>
            <a:ext cx="1627369" cy="307777"/>
          </a:xfrm>
          <a:prstGeom prst="rect">
            <a:avLst/>
          </a:prstGeom>
          <a:noFill/>
        </p:spPr>
        <p:txBody>
          <a:bodyPr wrap="none" rtlCol="0">
            <a:spAutoFit/>
          </a:bodyPr>
          <a:lstStyle/>
          <a:p>
            <a:r>
              <a:rPr lang="en-US" dirty="0" err="1" smtClean="0"/>
              <a:t>Fahmi</a:t>
            </a:r>
            <a:r>
              <a:rPr lang="en-US" dirty="0" smtClean="0"/>
              <a:t> </a:t>
            </a:r>
            <a:r>
              <a:rPr lang="en-US" dirty="0" err="1" smtClean="0"/>
              <a:t>Ardiansyah</a:t>
            </a:r>
            <a:endParaRPr lang="id-ID" dirty="0"/>
          </a:p>
        </p:txBody>
      </p:sp>
      <p:sp>
        <p:nvSpPr>
          <p:cNvPr id="5" name="TextBox 4"/>
          <p:cNvSpPr txBox="1"/>
          <p:nvPr/>
        </p:nvSpPr>
        <p:spPr>
          <a:xfrm>
            <a:off x="5753856" y="2302148"/>
            <a:ext cx="1080745" cy="307777"/>
          </a:xfrm>
          <a:prstGeom prst="rect">
            <a:avLst/>
          </a:prstGeom>
          <a:noFill/>
        </p:spPr>
        <p:txBody>
          <a:bodyPr wrap="none" rtlCol="0">
            <a:spAutoFit/>
          </a:bodyPr>
          <a:lstStyle/>
          <a:p>
            <a:r>
              <a:rPr lang="en-US" dirty="0" err="1" smtClean="0"/>
              <a:t>Mahasiswa</a:t>
            </a:r>
            <a:endParaRPr lang="id-ID" dirty="0"/>
          </a:p>
        </p:txBody>
      </p:sp>
      <p:sp>
        <p:nvSpPr>
          <p:cNvPr id="6" name="TextBox 5"/>
          <p:cNvSpPr txBox="1"/>
          <p:nvPr/>
        </p:nvSpPr>
        <p:spPr>
          <a:xfrm>
            <a:off x="3571975" y="3098131"/>
            <a:ext cx="3299301" cy="307777"/>
          </a:xfrm>
          <a:prstGeom prst="rect">
            <a:avLst/>
          </a:prstGeom>
          <a:noFill/>
        </p:spPr>
        <p:txBody>
          <a:bodyPr wrap="none" rtlCol="0">
            <a:spAutoFit/>
          </a:bodyPr>
          <a:lstStyle/>
          <a:p>
            <a:r>
              <a:rPr lang="en-US" dirty="0" err="1" smtClean="0"/>
              <a:t>Aplikasi</a:t>
            </a:r>
            <a:r>
              <a:rPr lang="en-US" dirty="0" smtClean="0"/>
              <a:t> </a:t>
            </a:r>
            <a:r>
              <a:rPr lang="en-US" dirty="0" err="1" smtClean="0"/>
              <a:t>penjadwalan</a:t>
            </a:r>
            <a:r>
              <a:rPr lang="en-US" dirty="0" smtClean="0"/>
              <a:t> </a:t>
            </a:r>
            <a:r>
              <a:rPr lang="en-US" dirty="0" err="1" smtClean="0"/>
              <a:t>pada</a:t>
            </a:r>
            <a:r>
              <a:rPr lang="en-US" dirty="0" smtClean="0"/>
              <a:t> smartphone</a:t>
            </a:r>
            <a:endParaRPr lang="id-ID" dirty="0"/>
          </a:p>
        </p:txBody>
      </p:sp>
      <p:sp>
        <p:nvSpPr>
          <p:cNvPr id="7" name="TextBox 6"/>
          <p:cNvSpPr txBox="1"/>
          <p:nvPr/>
        </p:nvSpPr>
        <p:spPr>
          <a:xfrm>
            <a:off x="3571975" y="3962400"/>
            <a:ext cx="3058851" cy="307777"/>
          </a:xfrm>
          <a:prstGeom prst="rect">
            <a:avLst/>
          </a:prstGeom>
          <a:noFill/>
        </p:spPr>
        <p:txBody>
          <a:bodyPr wrap="none" rtlCol="0">
            <a:spAutoFit/>
          </a:bodyPr>
          <a:lstStyle/>
          <a:p>
            <a:r>
              <a:rPr lang="en-US" dirty="0" err="1" smtClean="0"/>
              <a:t>Malas</a:t>
            </a:r>
            <a:r>
              <a:rPr lang="en-US" dirty="0" smtClean="0"/>
              <a:t> </a:t>
            </a:r>
            <a:r>
              <a:rPr lang="en-US" dirty="0" err="1" smtClean="0"/>
              <a:t>untuk</a:t>
            </a:r>
            <a:r>
              <a:rPr lang="en-US" dirty="0" smtClean="0"/>
              <a:t> </a:t>
            </a:r>
            <a:r>
              <a:rPr lang="en-US" dirty="0" err="1" smtClean="0"/>
              <a:t>membuka</a:t>
            </a:r>
            <a:r>
              <a:rPr lang="en-US" dirty="0" smtClean="0"/>
              <a:t> </a:t>
            </a:r>
            <a:r>
              <a:rPr lang="en-US" dirty="0" err="1" smtClean="0"/>
              <a:t>buku</a:t>
            </a:r>
            <a:r>
              <a:rPr lang="en-US" dirty="0" smtClean="0"/>
              <a:t> </a:t>
            </a:r>
            <a:r>
              <a:rPr lang="en-US" dirty="0" err="1" smtClean="0"/>
              <a:t>catatan</a:t>
            </a:r>
            <a:endParaRPr lang="id-ID"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52"/>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Brainstorming dengan HMW</a:t>
            </a:r>
            <a:endParaRPr sz="2400">
              <a:solidFill>
                <a:srgbClr val="5F6368"/>
              </a:solidFill>
              <a:latin typeface="Open Sans"/>
              <a:ea typeface="Open Sans"/>
              <a:cs typeface="Open Sans"/>
              <a:sym typeface="Open Sans"/>
            </a:endParaRPr>
          </a:p>
        </p:txBody>
      </p:sp>
      <p:sp>
        <p:nvSpPr>
          <p:cNvPr id="238" name="Google Shape;238;p52"/>
          <p:cNvSpPr/>
          <p:nvPr/>
        </p:nvSpPr>
        <p:spPr>
          <a:xfrm>
            <a:off x="466725" y="1657350"/>
            <a:ext cx="7949700" cy="2678400"/>
          </a:xfrm>
          <a:prstGeom prst="rect">
            <a:avLst/>
          </a:pr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2"/>
          <p:cNvSpPr txBox="1"/>
          <p:nvPr/>
        </p:nvSpPr>
        <p:spPr>
          <a:xfrm>
            <a:off x="973350" y="1803075"/>
            <a:ext cx="7234200" cy="615523"/>
          </a:xfrm>
          <a:prstGeom prst="rect">
            <a:avLst/>
          </a:prstGeom>
          <a:noFill/>
          <a:ln>
            <a:noFill/>
          </a:ln>
        </p:spPr>
        <p:txBody>
          <a:bodyPr spcFirstLastPara="1" wrap="square" lIns="91425" tIns="91425" rIns="91425" bIns="91425" anchor="t" anchorCtr="0">
            <a:spAutoFit/>
          </a:bodyPr>
          <a:lstStyle/>
          <a:p>
            <a:r>
              <a:rPr lang="id-ID" dirty="0"/>
              <a:t>Membuat </a:t>
            </a:r>
            <a:r>
              <a:rPr lang="en-US" dirty="0" err="1" smtClean="0"/>
              <a:t>fitur</a:t>
            </a:r>
            <a:r>
              <a:rPr lang="en-US" dirty="0" smtClean="0"/>
              <a:t> menu </a:t>
            </a:r>
            <a:r>
              <a:rPr lang="en-US" dirty="0" err="1" smtClean="0"/>
              <a:t>obrolan</a:t>
            </a:r>
            <a:r>
              <a:rPr lang="en-US" dirty="0" smtClean="0"/>
              <a:t> </a:t>
            </a:r>
            <a:r>
              <a:rPr lang="en-US" dirty="0" err="1" smtClean="0"/>
              <a:t>atau</a:t>
            </a:r>
            <a:r>
              <a:rPr lang="en-US" dirty="0" smtClean="0"/>
              <a:t> chatting </a:t>
            </a:r>
            <a:r>
              <a:rPr lang="en-US" dirty="0" err="1" smtClean="0"/>
              <a:t>pengguna</a:t>
            </a:r>
            <a:r>
              <a:rPr lang="en-US" dirty="0" smtClean="0"/>
              <a:t>.</a:t>
            </a:r>
            <a:r>
              <a:rPr lang="id-ID" dirty="0"/>
              <a:t/>
            </a:r>
            <a:br>
              <a:rPr lang="id-ID" dirty="0"/>
            </a:br>
            <a:endParaRPr dirty="0">
              <a:solidFill>
                <a:srgbClr val="5F6368"/>
              </a:solidFill>
              <a:latin typeface="Open Sans"/>
              <a:ea typeface="Open Sans"/>
              <a:cs typeface="Open Sans"/>
              <a:sym typeface="Open Sans"/>
            </a:endParaRPr>
          </a:p>
        </p:txBody>
      </p:sp>
      <p:sp>
        <p:nvSpPr>
          <p:cNvPr id="240" name="Google Shape;240;p52"/>
          <p:cNvSpPr/>
          <p:nvPr/>
        </p:nvSpPr>
        <p:spPr>
          <a:xfrm>
            <a:off x="660375" y="1865773"/>
            <a:ext cx="274800" cy="2748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241" name="Google Shape;241;p52"/>
          <p:cNvSpPr txBox="1"/>
          <p:nvPr/>
        </p:nvSpPr>
        <p:spPr>
          <a:xfrm>
            <a:off x="973350" y="2432900"/>
            <a:ext cx="7354800" cy="400079"/>
          </a:xfrm>
          <a:prstGeom prst="rect">
            <a:avLst/>
          </a:prstGeom>
          <a:noFill/>
          <a:ln>
            <a:noFill/>
          </a:ln>
        </p:spPr>
        <p:txBody>
          <a:bodyPr spcFirstLastPara="1" wrap="square" lIns="91425" tIns="91425" rIns="91425" bIns="91425" anchor="t" anchorCtr="0">
            <a:spAutoFit/>
          </a:bodyPr>
          <a:lstStyle/>
          <a:p>
            <a:r>
              <a:rPr lang="id-ID" dirty="0"/>
              <a:t>Membuat menu dropdown untuk </a:t>
            </a:r>
            <a:r>
              <a:rPr lang="id-ID" dirty="0" smtClean="0"/>
              <a:t>kustomisasi</a:t>
            </a:r>
            <a:r>
              <a:rPr lang="en-US" dirty="0" smtClean="0"/>
              <a:t> </a:t>
            </a:r>
            <a:r>
              <a:rPr lang="en-US" dirty="0" err="1" smtClean="0"/>
              <a:t>aplikasi</a:t>
            </a:r>
            <a:r>
              <a:rPr lang="en-US" dirty="0" smtClean="0"/>
              <a:t> </a:t>
            </a:r>
            <a:r>
              <a:rPr lang="en-US" dirty="0" err="1" smtClean="0"/>
              <a:t>dan</a:t>
            </a:r>
            <a:r>
              <a:rPr lang="en-US" dirty="0" smtClean="0"/>
              <a:t> UI </a:t>
            </a:r>
            <a:r>
              <a:rPr lang="en-US" dirty="0" err="1" smtClean="0"/>
              <a:t>pengguna</a:t>
            </a:r>
            <a:r>
              <a:rPr lang="en-US" dirty="0" smtClean="0"/>
              <a:t>.</a:t>
            </a:r>
            <a:endParaRPr lang="id-ID" dirty="0"/>
          </a:p>
        </p:txBody>
      </p:sp>
      <p:sp>
        <p:nvSpPr>
          <p:cNvPr id="242" name="Google Shape;242;p52"/>
          <p:cNvSpPr/>
          <p:nvPr/>
        </p:nvSpPr>
        <p:spPr>
          <a:xfrm>
            <a:off x="660375" y="2495598"/>
            <a:ext cx="274800" cy="2748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243" name="Google Shape;243;p52"/>
          <p:cNvSpPr txBox="1"/>
          <p:nvPr/>
        </p:nvSpPr>
        <p:spPr>
          <a:xfrm>
            <a:off x="926215" y="3062725"/>
            <a:ext cx="7281300" cy="400200"/>
          </a:xfrm>
          <a:prstGeom prst="rect">
            <a:avLst/>
          </a:prstGeom>
          <a:noFill/>
          <a:ln>
            <a:noFill/>
          </a:ln>
        </p:spPr>
        <p:txBody>
          <a:bodyPr spcFirstLastPara="1" wrap="square" lIns="91425" tIns="91425" rIns="91425" bIns="91425" anchor="t" anchorCtr="0">
            <a:spAutoFit/>
          </a:bodyPr>
          <a:lstStyle/>
          <a:p>
            <a:r>
              <a:rPr lang="id-ID" dirty="0"/>
              <a:t>Membuat </a:t>
            </a:r>
            <a:r>
              <a:rPr lang="en-US" dirty="0" err="1" smtClean="0"/>
              <a:t>fitur</a:t>
            </a:r>
            <a:r>
              <a:rPr lang="en-US" dirty="0" smtClean="0"/>
              <a:t> pop up </a:t>
            </a:r>
            <a:r>
              <a:rPr lang="en-US" dirty="0" err="1" smtClean="0"/>
              <a:t>notifikasi</a:t>
            </a:r>
            <a:r>
              <a:rPr lang="en-US" dirty="0" smtClean="0"/>
              <a:t> </a:t>
            </a:r>
            <a:r>
              <a:rPr lang="en-US" dirty="0" err="1" smtClean="0"/>
              <a:t>pengingat</a:t>
            </a:r>
            <a:r>
              <a:rPr lang="en-US" dirty="0" smtClean="0"/>
              <a:t> </a:t>
            </a:r>
            <a:r>
              <a:rPr lang="en-US" dirty="0" err="1" smtClean="0"/>
              <a:t>pada</a:t>
            </a:r>
            <a:r>
              <a:rPr lang="en-US" dirty="0" smtClean="0"/>
              <a:t> </a:t>
            </a:r>
            <a:r>
              <a:rPr lang="en-US" dirty="0" err="1" smtClean="0"/>
              <a:t>layar</a:t>
            </a:r>
            <a:r>
              <a:rPr lang="en-US" dirty="0" smtClean="0"/>
              <a:t> </a:t>
            </a:r>
            <a:r>
              <a:rPr lang="en-US" dirty="0" err="1" smtClean="0"/>
              <a:t>ponsel</a:t>
            </a:r>
            <a:r>
              <a:rPr lang="en-US" dirty="0" smtClean="0"/>
              <a:t>. </a:t>
            </a:r>
            <a:endParaRPr lang="id-ID" dirty="0"/>
          </a:p>
        </p:txBody>
      </p:sp>
      <p:sp>
        <p:nvSpPr>
          <p:cNvPr id="244" name="Google Shape;244;p52"/>
          <p:cNvSpPr/>
          <p:nvPr/>
        </p:nvSpPr>
        <p:spPr>
          <a:xfrm>
            <a:off x="660363" y="3125423"/>
            <a:ext cx="274800" cy="2748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
        <p:nvSpPr>
          <p:cNvPr id="245" name="Google Shape;245;p52"/>
          <p:cNvSpPr txBox="1"/>
          <p:nvPr/>
        </p:nvSpPr>
        <p:spPr>
          <a:xfrm>
            <a:off x="532875" y="1050575"/>
            <a:ext cx="7873500" cy="821733"/>
          </a:xfrm>
          <a:prstGeom prst="rect">
            <a:avLst/>
          </a:prstGeom>
          <a:noFill/>
          <a:ln>
            <a:noFill/>
          </a:ln>
        </p:spPr>
        <p:txBody>
          <a:bodyPr spcFirstLastPara="1" wrap="square" lIns="0" tIns="91425" rIns="91425" bIns="91425" anchor="t" anchorCtr="0">
            <a:spAutoFit/>
          </a:bodyPr>
          <a:lstStyle/>
          <a:p>
            <a:pPr lvl="0">
              <a:lnSpc>
                <a:spcPct val="115000"/>
              </a:lnSpc>
            </a:pPr>
            <a:r>
              <a:rPr lang="en-US" sz="1800" dirty="0" smtClean="0"/>
              <a:t>H</a:t>
            </a:r>
            <a:r>
              <a:rPr lang="id-ID" sz="1800" dirty="0" smtClean="0"/>
              <a:t>MW </a:t>
            </a:r>
            <a:r>
              <a:rPr lang="id-ID" sz="1800" dirty="0"/>
              <a:t>mendesain fitur untuk mengatur kustomisasi </a:t>
            </a:r>
            <a:r>
              <a:rPr lang="en-US" sz="1800" dirty="0" smtClean="0"/>
              <a:t>menu </a:t>
            </a:r>
            <a:r>
              <a:rPr lang="en-US" sz="1800" dirty="0" err="1" smtClean="0"/>
              <a:t>pengguna</a:t>
            </a:r>
            <a:r>
              <a:rPr lang="en-US" sz="1800" dirty="0" smtClean="0"/>
              <a:t> </a:t>
            </a:r>
            <a:r>
              <a:rPr lang="en-US" sz="1800" dirty="0" err="1" smtClean="0"/>
              <a:t>dengan</a:t>
            </a:r>
            <a:r>
              <a:rPr lang="en-US" sz="1800" dirty="0" smtClean="0"/>
              <a:t> </a:t>
            </a:r>
            <a:r>
              <a:rPr lang="en-US" sz="1800" dirty="0" err="1" smtClean="0"/>
              <a:t>mudah</a:t>
            </a:r>
            <a:r>
              <a:rPr lang="id-ID" sz="1800" dirty="0" smtClean="0"/>
              <a:t>?</a:t>
            </a:r>
            <a:endParaRPr dirty="0">
              <a:solidFill>
                <a:srgbClr val="5F6368"/>
              </a:solidFill>
              <a:latin typeface="Open Sans"/>
              <a:ea typeface="Open Sans"/>
              <a:cs typeface="Open Sans"/>
              <a:sym typeface="Open Sans"/>
            </a:endParaRPr>
          </a:p>
        </p:txBody>
      </p:sp>
      <p:sp>
        <p:nvSpPr>
          <p:cNvPr id="246" name="Google Shape;246;p52"/>
          <p:cNvSpPr txBox="1"/>
          <p:nvPr/>
        </p:nvSpPr>
        <p:spPr>
          <a:xfrm>
            <a:off x="926215" y="3672325"/>
            <a:ext cx="7281300" cy="615523"/>
          </a:xfrm>
          <a:prstGeom prst="rect">
            <a:avLst/>
          </a:prstGeom>
          <a:noFill/>
          <a:ln>
            <a:noFill/>
          </a:ln>
        </p:spPr>
        <p:txBody>
          <a:bodyPr spcFirstLastPara="1" wrap="square" lIns="91425" tIns="91425" rIns="91425" bIns="91425" anchor="t" anchorCtr="0">
            <a:spAutoFit/>
          </a:bodyPr>
          <a:lstStyle/>
          <a:p>
            <a:r>
              <a:rPr lang="en-US" dirty="0" err="1" smtClean="0"/>
              <a:t>Menyempurnakan</a:t>
            </a:r>
            <a:r>
              <a:rPr lang="en-US" dirty="0" smtClean="0"/>
              <a:t> </a:t>
            </a:r>
            <a:r>
              <a:rPr lang="en-US" dirty="0" err="1" smtClean="0"/>
              <a:t>fitur</a:t>
            </a:r>
            <a:r>
              <a:rPr lang="en-US" dirty="0" smtClean="0"/>
              <a:t> menu </a:t>
            </a:r>
            <a:r>
              <a:rPr lang="en-US" dirty="0" err="1" smtClean="0"/>
              <a:t>lainnya</a:t>
            </a:r>
            <a:r>
              <a:rPr lang="en-US" dirty="0" smtClean="0"/>
              <a:t> </a:t>
            </a:r>
            <a:r>
              <a:rPr lang="en-US" dirty="0" err="1" smtClean="0"/>
              <a:t>seperti</a:t>
            </a:r>
            <a:r>
              <a:rPr lang="en-US" dirty="0" smtClean="0"/>
              <a:t> </a:t>
            </a:r>
            <a:r>
              <a:rPr lang="en-US" dirty="0" err="1" smtClean="0"/>
              <a:t>kelengkapan</a:t>
            </a:r>
            <a:r>
              <a:rPr lang="en-US" dirty="0" smtClean="0"/>
              <a:t> data user/data </a:t>
            </a:r>
            <a:r>
              <a:rPr lang="en-US" dirty="0" err="1" smtClean="0"/>
              <a:t>bagi</a:t>
            </a:r>
            <a:r>
              <a:rPr lang="en-US" dirty="0" smtClean="0"/>
              <a:t> </a:t>
            </a:r>
            <a:r>
              <a:rPr lang="en-US" dirty="0" err="1" smtClean="0"/>
              <a:t>pengguna</a:t>
            </a:r>
            <a:r>
              <a:rPr lang="en-US" dirty="0" smtClean="0"/>
              <a:t> </a:t>
            </a:r>
            <a:r>
              <a:rPr lang="en-US" dirty="0" err="1" smtClean="0"/>
              <a:t>aplikasi</a:t>
            </a:r>
            <a:r>
              <a:rPr lang="en-US" dirty="0" smtClean="0"/>
              <a:t> </a:t>
            </a:r>
            <a:r>
              <a:rPr lang="en-US" dirty="0" err="1" smtClean="0"/>
              <a:t>serta</a:t>
            </a:r>
            <a:r>
              <a:rPr lang="en-US" dirty="0" smtClean="0"/>
              <a:t> </a:t>
            </a:r>
            <a:r>
              <a:rPr lang="en-US" dirty="0" err="1" smtClean="0"/>
              <a:t>menambahkan</a:t>
            </a:r>
            <a:r>
              <a:rPr lang="en-US" dirty="0" smtClean="0"/>
              <a:t> role </a:t>
            </a:r>
            <a:r>
              <a:rPr lang="en-US" dirty="0" err="1" smtClean="0"/>
              <a:t>modelnya</a:t>
            </a:r>
            <a:r>
              <a:rPr lang="en-US" dirty="0" smtClean="0"/>
              <a:t>.</a:t>
            </a:r>
            <a:endParaRPr lang="id-ID" dirty="0"/>
          </a:p>
        </p:txBody>
      </p:sp>
      <p:sp>
        <p:nvSpPr>
          <p:cNvPr id="247" name="Google Shape;247;p52"/>
          <p:cNvSpPr/>
          <p:nvPr/>
        </p:nvSpPr>
        <p:spPr>
          <a:xfrm>
            <a:off x="660363" y="3735023"/>
            <a:ext cx="274800" cy="2748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4</a:t>
            </a:r>
            <a:endParaRPr>
              <a:solidFill>
                <a:srgbClr val="FFFFFF"/>
              </a:solidFill>
              <a:latin typeface="Google Sans Medium"/>
              <a:ea typeface="Google Sans Medium"/>
              <a:cs typeface="Google Sans Medium"/>
              <a:sym typeface="Google Sans Medium"/>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53"/>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Competitive Audit (Opsional)</a:t>
            </a:r>
            <a:endParaRPr sz="2400">
              <a:solidFill>
                <a:srgbClr val="5F6368"/>
              </a:solidFill>
              <a:latin typeface="Open Sans"/>
              <a:ea typeface="Open Sans"/>
              <a:cs typeface="Open Sans"/>
              <a:sym typeface="Open Sans"/>
            </a:endParaRPr>
          </a:p>
        </p:txBody>
      </p:sp>
      <p:sp>
        <p:nvSpPr>
          <p:cNvPr id="253" name="Google Shape;253;p53"/>
          <p:cNvSpPr/>
          <p:nvPr/>
        </p:nvSpPr>
        <p:spPr>
          <a:xfrm>
            <a:off x="466725" y="2084550"/>
            <a:ext cx="7949700" cy="2022600"/>
          </a:xfrm>
          <a:prstGeom prst="rect">
            <a:avLst/>
          </a:pr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3"/>
          <p:cNvSpPr txBox="1"/>
          <p:nvPr/>
        </p:nvSpPr>
        <p:spPr>
          <a:xfrm>
            <a:off x="973350" y="2260275"/>
            <a:ext cx="7234200" cy="43239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dirty="0" smtClean="0">
                <a:solidFill>
                  <a:srgbClr val="5F6368"/>
                </a:solidFill>
                <a:latin typeface="Open Sans"/>
                <a:ea typeface="Open Sans"/>
                <a:cs typeface="Open Sans"/>
                <a:sym typeface="Open Sans"/>
              </a:rPr>
              <a:t>Mungkin fitur notifikasi pengingat belum ada sehingga telat dan kelupaan waktu.</a:t>
            </a:r>
            <a:endParaRPr dirty="0">
              <a:solidFill>
                <a:srgbClr val="5F6368"/>
              </a:solidFill>
              <a:latin typeface="Open Sans"/>
              <a:ea typeface="Open Sans"/>
              <a:cs typeface="Open Sans"/>
              <a:sym typeface="Open Sans"/>
            </a:endParaRPr>
          </a:p>
        </p:txBody>
      </p:sp>
      <p:sp>
        <p:nvSpPr>
          <p:cNvPr id="255" name="Google Shape;255;p53"/>
          <p:cNvSpPr/>
          <p:nvPr/>
        </p:nvSpPr>
        <p:spPr>
          <a:xfrm>
            <a:off x="660375" y="2322973"/>
            <a:ext cx="274800" cy="2748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256" name="Google Shape;256;p53"/>
          <p:cNvSpPr txBox="1"/>
          <p:nvPr/>
        </p:nvSpPr>
        <p:spPr>
          <a:xfrm>
            <a:off x="973350" y="2890100"/>
            <a:ext cx="7354800" cy="680156"/>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dirty="0" smtClean="0">
                <a:solidFill>
                  <a:srgbClr val="5F6368"/>
                </a:solidFill>
                <a:latin typeface="Open Sans"/>
                <a:ea typeface="Open Sans"/>
                <a:cs typeface="Open Sans"/>
                <a:sym typeface="Open Sans"/>
              </a:rPr>
              <a:t>Beberapa merasa badmood karena tidak dapat berinteraksi dengan sesama pengguna aplikasi tersebut.</a:t>
            </a:r>
            <a:endParaRPr dirty="0">
              <a:solidFill>
                <a:srgbClr val="5F6368"/>
              </a:solidFill>
              <a:latin typeface="Open Sans"/>
              <a:ea typeface="Open Sans"/>
              <a:cs typeface="Open Sans"/>
              <a:sym typeface="Open Sans"/>
            </a:endParaRPr>
          </a:p>
        </p:txBody>
      </p:sp>
      <p:sp>
        <p:nvSpPr>
          <p:cNvPr id="257" name="Google Shape;257;p53"/>
          <p:cNvSpPr/>
          <p:nvPr/>
        </p:nvSpPr>
        <p:spPr>
          <a:xfrm>
            <a:off x="660375" y="2952798"/>
            <a:ext cx="274800" cy="2748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258" name="Google Shape;258;p53"/>
          <p:cNvSpPr txBox="1"/>
          <p:nvPr/>
        </p:nvSpPr>
        <p:spPr>
          <a:xfrm>
            <a:off x="949790" y="3519925"/>
            <a:ext cx="7281300" cy="432396"/>
          </a:xfrm>
          <a:prstGeom prst="rect">
            <a:avLst/>
          </a:prstGeom>
          <a:noFill/>
          <a:ln>
            <a:noFill/>
          </a:ln>
        </p:spPr>
        <p:txBody>
          <a:bodyPr spcFirstLastPara="1" wrap="square" lIns="91425" tIns="91425" rIns="91425" bIns="91425" anchor="t" anchorCtr="0">
            <a:spAutoFit/>
          </a:bodyPr>
          <a:lstStyle/>
          <a:p>
            <a:pPr lvl="0">
              <a:lnSpc>
                <a:spcPct val="115000"/>
              </a:lnSpc>
            </a:pPr>
            <a:r>
              <a:rPr lang="id-ID" dirty="0">
                <a:solidFill>
                  <a:srgbClr val="5F6368"/>
                </a:solidFill>
                <a:latin typeface="Open Sans"/>
                <a:ea typeface="Open Sans"/>
                <a:cs typeface="Open Sans"/>
                <a:sym typeface="Open Sans"/>
              </a:rPr>
              <a:t>Beberapa </a:t>
            </a:r>
            <a:r>
              <a:rPr lang="en-US" dirty="0" err="1" smtClean="0">
                <a:solidFill>
                  <a:srgbClr val="5F6368"/>
                </a:solidFill>
                <a:latin typeface="Open Sans"/>
                <a:ea typeface="Open Sans"/>
                <a:cs typeface="Open Sans"/>
                <a:sym typeface="Open Sans"/>
              </a:rPr>
              <a:t>aksesibilitasi</a:t>
            </a:r>
            <a:r>
              <a:rPr lang="en-US" dirty="0" smtClean="0">
                <a:solidFill>
                  <a:srgbClr val="5F6368"/>
                </a:solidFill>
                <a:latin typeface="Open Sans"/>
                <a:ea typeface="Open Sans"/>
                <a:cs typeface="Open Sans"/>
                <a:sym typeface="Open Sans"/>
              </a:rPr>
              <a:t> </a:t>
            </a:r>
            <a:r>
              <a:rPr lang="id-ID" dirty="0" smtClean="0">
                <a:solidFill>
                  <a:srgbClr val="5F6368"/>
                </a:solidFill>
                <a:latin typeface="Open Sans"/>
                <a:ea typeface="Open Sans"/>
                <a:cs typeface="Open Sans"/>
                <a:sym typeface="Open Sans"/>
              </a:rPr>
              <a:t>membutuhkan </a:t>
            </a:r>
            <a:r>
              <a:rPr lang="id-ID" dirty="0">
                <a:solidFill>
                  <a:srgbClr val="5F6368"/>
                </a:solidFill>
                <a:latin typeface="Open Sans"/>
                <a:ea typeface="Open Sans"/>
                <a:cs typeface="Open Sans"/>
                <a:sym typeface="Open Sans"/>
              </a:rPr>
              <a:t>step yang panjang untuk kustomisasi.</a:t>
            </a:r>
            <a:endParaRPr dirty="0">
              <a:solidFill>
                <a:srgbClr val="5F6368"/>
              </a:solidFill>
              <a:latin typeface="Open Sans"/>
              <a:ea typeface="Open Sans"/>
              <a:cs typeface="Open Sans"/>
              <a:sym typeface="Open Sans"/>
            </a:endParaRPr>
          </a:p>
        </p:txBody>
      </p:sp>
      <p:sp>
        <p:nvSpPr>
          <p:cNvPr id="259" name="Google Shape;259;p53"/>
          <p:cNvSpPr/>
          <p:nvPr/>
        </p:nvSpPr>
        <p:spPr>
          <a:xfrm>
            <a:off x="660363" y="3582623"/>
            <a:ext cx="274800" cy="2748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
        <p:nvSpPr>
          <p:cNvPr id="260" name="Google Shape;260;p53"/>
          <p:cNvSpPr txBox="1"/>
          <p:nvPr/>
        </p:nvSpPr>
        <p:spPr>
          <a:xfrm>
            <a:off x="532875" y="1050575"/>
            <a:ext cx="7873500" cy="927916"/>
          </a:xfrm>
          <a:prstGeom prst="rect">
            <a:avLst/>
          </a:prstGeom>
          <a:noFill/>
          <a:ln>
            <a:noFill/>
          </a:ln>
        </p:spPr>
        <p:txBody>
          <a:bodyPr spcFirstLastPara="1" wrap="square" lIns="0" tIns="91425" rIns="91425" bIns="91425" anchor="t" anchorCtr="0">
            <a:spAutoFit/>
          </a:bodyPr>
          <a:lstStyle/>
          <a:p>
            <a:pPr lvl="0">
              <a:lnSpc>
                <a:spcPct val="115000"/>
              </a:lnSpc>
            </a:pPr>
            <a:r>
              <a:rPr lang="id-ID" dirty="0"/>
              <a:t>Kompetitor langsung dari produk ini adalah </a:t>
            </a:r>
            <a:r>
              <a:rPr lang="en-US" dirty="0" err="1" smtClean="0"/>
              <a:t>Sectograph</a:t>
            </a:r>
            <a:r>
              <a:rPr lang="en-US" dirty="0" smtClean="0"/>
              <a:t> – </a:t>
            </a:r>
            <a:r>
              <a:rPr lang="en-US" dirty="0" err="1" smtClean="0"/>
              <a:t>Rencana</a:t>
            </a:r>
            <a:r>
              <a:rPr lang="en-US" dirty="0" smtClean="0"/>
              <a:t> </a:t>
            </a:r>
            <a:r>
              <a:rPr lang="en-US" dirty="0" err="1" smtClean="0"/>
              <a:t>hari</a:t>
            </a:r>
            <a:r>
              <a:rPr lang="id-ID" dirty="0" smtClean="0"/>
              <a:t>, </a:t>
            </a:r>
            <a:r>
              <a:rPr lang="en-US" dirty="0" smtClean="0"/>
              <a:t>To-Do List: Planner &amp; Reminder</a:t>
            </a:r>
            <a:r>
              <a:rPr lang="id-ID" dirty="0" smtClean="0"/>
              <a:t>, </a:t>
            </a:r>
            <a:r>
              <a:rPr lang="id-ID" dirty="0"/>
              <a:t>dan </a:t>
            </a:r>
            <a:r>
              <a:rPr lang="en-US" dirty="0" err="1" smtClean="0"/>
              <a:t>Digisched</a:t>
            </a:r>
            <a:r>
              <a:rPr lang="en-US" dirty="0" smtClean="0"/>
              <a:t> Mobile - </a:t>
            </a:r>
            <a:r>
              <a:rPr lang="en-US" dirty="0" err="1" smtClean="0"/>
              <a:t>Penjadwalan</a:t>
            </a:r>
            <a:r>
              <a:rPr lang="id-ID" dirty="0" smtClean="0"/>
              <a:t>. </a:t>
            </a:r>
            <a:r>
              <a:rPr lang="id-ID" dirty="0"/>
              <a:t>Sedangkan kompetitor tidak langsung adalah </a:t>
            </a:r>
            <a:r>
              <a:rPr lang="en-US" dirty="0" smtClean="0"/>
              <a:t>Google </a:t>
            </a:r>
            <a:r>
              <a:rPr lang="en-US" dirty="0" err="1" smtClean="0"/>
              <a:t>Kalender</a:t>
            </a:r>
            <a:r>
              <a:rPr lang="id-ID" dirty="0" smtClean="0"/>
              <a:t>. </a:t>
            </a:r>
            <a:r>
              <a:rPr lang="id-ID" dirty="0"/>
              <a:t>Detail lengkapnya dapat dilihat </a:t>
            </a:r>
            <a:r>
              <a:rPr lang="id-ID" dirty="0" smtClean="0">
                <a:hlinkClick r:id="rId3"/>
              </a:rPr>
              <a:t>Disini</a:t>
            </a:r>
            <a:endParaRPr dirty="0">
              <a:solidFill>
                <a:srgbClr val="5F6368"/>
              </a:solidFill>
              <a:latin typeface="Open Sans"/>
              <a:ea typeface="Open Sans"/>
              <a:cs typeface="Open Sans"/>
              <a:sym typeface="Open Sans"/>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59E0B"/>
        </a:solidFill>
        <a:effectLst/>
      </p:bgPr>
    </p:bg>
    <p:spTree>
      <p:nvGrpSpPr>
        <p:cNvPr id="1" name="Shape 264"/>
        <p:cNvGrpSpPr/>
        <p:nvPr/>
      </p:nvGrpSpPr>
      <p:grpSpPr>
        <a:xfrm>
          <a:off x="0" y="0"/>
          <a:ext cx="0" cy="0"/>
          <a:chOff x="0" y="0"/>
          <a:chExt cx="0" cy="0"/>
        </a:xfrm>
      </p:grpSpPr>
      <p:sp>
        <p:nvSpPr>
          <p:cNvPr id="265" name="Google Shape;265;p54"/>
          <p:cNvSpPr txBox="1"/>
          <p:nvPr/>
        </p:nvSpPr>
        <p:spPr>
          <a:xfrm>
            <a:off x="3721275" y="2048400"/>
            <a:ext cx="6302100" cy="10467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Goal Statement</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Flow</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Digital wireframes</a:t>
            </a:r>
            <a:endParaRPr>
              <a:solidFill>
                <a:srgbClr val="FFFFFF"/>
              </a:solidFill>
              <a:latin typeface="Open Sans"/>
              <a:ea typeface="Open Sans"/>
              <a:cs typeface="Open Sans"/>
              <a:sym typeface="Open Sans"/>
            </a:endParaRPr>
          </a:p>
        </p:txBody>
      </p:sp>
      <p:sp>
        <p:nvSpPr>
          <p:cNvPr id="266" name="Google Shape;266;p54"/>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Clr>
                <a:schemeClr val="dk1"/>
              </a:buClr>
              <a:buSzPts val="1100"/>
              <a:buFont typeface="Arial"/>
              <a:buNone/>
            </a:pPr>
            <a:r>
              <a:rPr lang="en" sz="2400">
                <a:solidFill>
                  <a:srgbClr val="FFFFFF"/>
                </a:solidFill>
                <a:latin typeface="Open Sans"/>
                <a:ea typeface="Open Sans"/>
                <a:cs typeface="Open Sans"/>
                <a:sym typeface="Open Sans"/>
              </a:rPr>
              <a:t>Starting</a:t>
            </a:r>
            <a:endParaRPr sz="2400">
              <a:solidFill>
                <a:srgbClr val="FFFFFF"/>
              </a:solidFill>
              <a:latin typeface="Open Sans"/>
              <a:ea typeface="Open Sans"/>
              <a:cs typeface="Open Sans"/>
              <a:sym typeface="Open Sans"/>
            </a:endParaRPr>
          </a:p>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the design</a:t>
            </a:r>
            <a:endParaRPr sz="2400">
              <a:solidFill>
                <a:srgbClr val="FFFFFF"/>
              </a:solidFill>
              <a:latin typeface="Open Sans"/>
              <a:ea typeface="Open Sans"/>
              <a:cs typeface="Open Sans"/>
              <a:sym typeface="Open Sans"/>
            </a:endParaRPr>
          </a:p>
        </p:txBody>
      </p:sp>
      <p:cxnSp>
        <p:nvCxnSpPr>
          <p:cNvPr id="267" name="Google Shape;267;p54"/>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55"/>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Goal Statement</a:t>
            </a:r>
            <a:endParaRPr sz="2400">
              <a:solidFill>
                <a:srgbClr val="5F6368"/>
              </a:solidFill>
              <a:latin typeface="Open Sans"/>
              <a:ea typeface="Open Sans"/>
              <a:cs typeface="Open Sans"/>
              <a:sym typeface="Open Sans"/>
            </a:endParaRPr>
          </a:p>
        </p:txBody>
      </p:sp>
      <p:pic>
        <p:nvPicPr>
          <p:cNvPr id="273" name="Google Shape;273;p55"/>
          <p:cNvPicPr preferRelativeResize="0"/>
          <p:nvPr/>
        </p:nvPicPr>
        <p:blipFill>
          <a:blip r:embed="rId3">
            <a:alphaModFix/>
          </a:blip>
          <a:stretch>
            <a:fillRect/>
          </a:stretch>
        </p:blipFill>
        <p:spPr>
          <a:xfrm>
            <a:off x="517675" y="1078450"/>
            <a:ext cx="7644728" cy="3760251"/>
          </a:xfrm>
          <a:prstGeom prst="rect">
            <a:avLst/>
          </a:prstGeom>
          <a:noFill/>
          <a:ln>
            <a:noFill/>
          </a:ln>
        </p:spPr>
      </p:pic>
      <p:sp>
        <p:nvSpPr>
          <p:cNvPr id="2" name="TextBox 1"/>
          <p:cNvSpPr txBox="1"/>
          <p:nvPr/>
        </p:nvSpPr>
        <p:spPr>
          <a:xfrm>
            <a:off x="652475" y="1671355"/>
            <a:ext cx="1715276" cy="523220"/>
          </a:xfrm>
          <a:prstGeom prst="rect">
            <a:avLst/>
          </a:prstGeom>
          <a:noFill/>
        </p:spPr>
        <p:txBody>
          <a:bodyPr wrap="square" rtlCol="0">
            <a:spAutoFit/>
          </a:bodyPr>
          <a:lstStyle/>
          <a:p>
            <a:r>
              <a:rPr lang="en-US" dirty="0" smtClean="0"/>
              <a:t>ASIP – </a:t>
            </a:r>
            <a:r>
              <a:rPr lang="en-US" dirty="0" err="1" smtClean="0"/>
              <a:t>Aplikasi</a:t>
            </a:r>
            <a:r>
              <a:rPr lang="en-US" dirty="0" smtClean="0"/>
              <a:t> </a:t>
            </a:r>
            <a:r>
              <a:rPr lang="en-US" dirty="0" err="1" smtClean="0"/>
              <a:t>Penjadwalan</a:t>
            </a:r>
            <a:endParaRPr lang="id-ID" dirty="0"/>
          </a:p>
        </p:txBody>
      </p:sp>
      <p:sp>
        <p:nvSpPr>
          <p:cNvPr id="5" name="TextBox 4"/>
          <p:cNvSpPr txBox="1"/>
          <p:nvPr/>
        </p:nvSpPr>
        <p:spPr>
          <a:xfrm>
            <a:off x="5425320" y="1671355"/>
            <a:ext cx="1715276" cy="523220"/>
          </a:xfrm>
          <a:prstGeom prst="rect">
            <a:avLst/>
          </a:prstGeom>
          <a:noFill/>
        </p:spPr>
        <p:txBody>
          <a:bodyPr wrap="square" rtlCol="0">
            <a:spAutoFit/>
          </a:bodyPr>
          <a:lstStyle/>
          <a:p>
            <a:r>
              <a:rPr lang="en-US" dirty="0" err="1" smtClean="0"/>
              <a:t>Mudah</a:t>
            </a:r>
            <a:r>
              <a:rPr lang="en-US" dirty="0" smtClean="0"/>
              <a:t> </a:t>
            </a:r>
            <a:r>
              <a:rPr lang="en-US" dirty="0" err="1" smtClean="0"/>
              <a:t>mengelola</a:t>
            </a:r>
            <a:r>
              <a:rPr lang="en-US" dirty="0" smtClean="0"/>
              <a:t> </a:t>
            </a:r>
            <a:r>
              <a:rPr lang="en-US" dirty="0" err="1" smtClean="0"/>
              <a:t>dan</a:t>
            </a:r>
            <a:r>
              <a:rPr lang="en-US" dirty="0" smtClean="0"/>
              <a:t> </a:t>
            </a:r>
            <a:r>
              <a:rPr lang="en-US" dirty="0" err="1" smtClean="0"/>
              <a:t>melihat</a:t>
            </a:r>
            <a:r>
              <a:rPr lang="en-US" dirty="0" smtClean="0"/>
              <a:t> </a:t>
            </a:r>
            <a:r>
              <a:rPr lang="en-US" dirty="0" err="1" smtClean="0"/>
              <a:t>jadwal</a:t>
            </a:r>
            <a:endParaRPr lang="id-ID" dirty="0"/>
          </a:p>
        </p:txBody>
      </p:sp>
      <p:sp>
        <p:nvSpPr>
          <p:cNvPr id="6" name="TextBox 5"/>
          <p:cNvSpPr txBox="1"/>
          <p:nvPr/>
        </p:nvSpPr>
        <p:spPr>
          <a:xfrm>
            <a:off x="3100482" y="2325018"/>
            <a:ext cx="3298542" cy="523220"/>
          </a:xfrm>
          <a:prstGeom prst="rect">
            <a:avLst/>
          </a:prstGeom>
          <a:noFill/>
        </p:spPr>
        <p:txBody>
          <a:bodyPr wrap="square" rtlCol="0">
            <a:spAutoFit/>
          </a:bodyPr>
          <a:lstStyle/>
          <a:p>
            <a:r>
              <a:rPr lang="en-US" dirty="0" err="1" smtClean="0"/>
              <a:t>Warga</a:t>
            </a:r>
            <a:r>
              <a:rPr lang="en-US" dirty="0" smtClean="0"/>
              <a:t> </a:t>
            </a:r>
            <a:r>
              <a:rPr lang="en-US" dirty="0" err="1" smtClean="0"/>
              <a:t>kampus</a:t>
            </a:r>
            <a:r>
              <a:rPr lang="en-US" dirty="0" smtClean="0"/>
              <a:t>/</a:t>
            </a:r>
            <a:r>
              <a:rPr lang="en-US" dirty="0" err="1" smtClean="0"/>
              <a:t>sekolah</a:t>
            </a:r>
            <a:r>
              <a:rPr lang="en-US" dirty="0" smtClean="0"/>
              <a:t> </a:t>
            </a:r>
            <a:r>
              <a:rPr lang="en-US" dirty="0" err="1" smtClean="0"/>
              <a:t>seperti</a:t>
            </a:r>
            <a:r>
              <a:rPr lang="en-US" dirty="0" smtClean="0"/>
              <a:t> guru, </a:t>
            </a:r>
            <a:r>
              <a:rPr lang="en-US" dirty="0" err="1" smtClean="0"/>
              <a:t>dosen</a:t>
            </a:r>
            <a:r>
              <a:rPr lang="en-US" dirty="0" smtClean="0"/>
              <a:t>, staff </a:t>
            </a:r>
            <a:r>
              <a:rPr lang="en-US" dirty="0" err="1" smtClean="0"/>
              <a:t>dan</a:t>
            </a:r>
            <a:r>
              <a:rPr lang="en-US" dirty="0" smtClean="0"/>
              <a:t> </a:t>
            </a:r>
            <a:r>
              <a:rPr lang="en-US" dirty="0" err="1" smtClean="0"/>
              <a:t>siswa</a:t>
            </a:r>
            <a:r>
              <a:rPr lang="en-US" dirty="0" smtClean="0"/>
              <a:t>/</a:t>
            </a:r>
            <a:r>
              <a:rPr lang="en-US" dirty="0" err="1" smtClean="0"/>
              <a:t>mahasiswa</a:t>
            </a:r>
            <a:endParaRPr lang="id-ID" dirty="0"/>
          </a:p>
        </p:txBody>
      </p:sp>
      <p:sp>
        <p:nvSpPr>
          <p:cNvPr id="7" name="TextBox 6"/>
          <p:cNvSpPr txBox="1"/>
          <p:nvPr/>
        </p:nvSpPr>
        <p:spPr>
          <a:xfrm>
            <a:off x="1603611" y="3064814"/>
            <a:ext cx="5022664" cy="523220"/>
          </a:xfrm>
          <a:prstGeom prst="rect">
            <a:avLst/>
          </a:prstGeom>
          <a:noFill/>
        </p:spPr>
        <p:txBody>
          <a:bodyPr wrap="square" rtlCol="0">
            <a:spAutoFit/>
          </a:bodyPr>
          <a:lstStyle/>
          <a:p>
            <a:r>
              <a:rPr lang="en-US" dirty="0" err="1" smtClean="0"/>
              <a:t>Dapat</a:t>
            </a:r>
            <a:r>
              <a:rPr lang="en-US" dirty="0" smtClean="0"/>
              <a:t> </a:t>
            </a:r>
            <a:r>
              <a:rPr lang="en-US" dirty="0" err="1" smtClean="0"/>
              <a:t>dengan</a:t>
            </a:r>
            <a:r>
              <a:rPr lang="en-US" dirty="0" smtClean="0"/>
              <a:t> </a:t>
            </a:r>
            <a:r>
              <a:rPr lang="en-US" dirty="0" err="1" smtClean="0"/>
              <a:t>mudah</a:t>
            </a:r>
            <a:r>
              <a:rPr lang="en-US" dirty="0" smtClean="0"/>
              <a:t> </a:t>
            </a:r>
            <a:r>
              <a:rPr lang="en-US" dirty="0" err="1" smtClean="0"/>
              <a:t>mengisi</a:t>
            </a:r>
            <a:r>
              <a:rPr lang="en-US" dirty="0" smtClean="0"/>
              <a:t>, </a:t>
            </a:r>
            <a:r>
              <a:rPr lang="en-US" dirty="0" err="1" smtClean="0"/>
              <a:t>menambahkan</a:t>
            </a:r>
            <a:r>
              <a:rPr lang="en-US" dirty="0" smtClean="0"/>
              <a:t>, </a:t>
            </a:r>
            <a:r>
              <a:rPr lang="en-US" dirty="0" err="1" smtClean="0"/>
              <a:t>mengedit</a:t>
            </a:r>
            <a:r>
              <a:rPr lang="en-US" dirty="0" smtClean="0"/>
              <a:t>/</a:t>
            </a:r>
            <a:r>
              <a:rPr lang="en-US" dirty="0" err="1" smtClean="0"/>
              <a:t>merubah</a:t>
            </a:r>
            <a:r>
              <a:rPr lang="en-US" dirty="0" smtClean="0"/>
              <a:t> </a:t>
            </a:r>
            <a:r>
              <a:rPr lang="en-US" dirty="0" err="1" smtClean="0"/>
              <a:t>jadwal</a:t>
            </a:r>
            <a:r>
              <a:rPr lang="en-US" dirty="0" smtClean="0"/>
              <a:t> </a:t>
            </a:r>
            <a:r>
              <a:rPr lang="en-US" dirty="0" err="1" smtClean="0"/>
              <a:t>dan</a:t>
            </a:r>
            <a:r>
              <a:rPr lang="en-US" dirty="0" smtClean="0"/>
              <a:t> </a:t>
            </a:r>
            <a:r>
              <a:rPr lang="en-US" dirty="0" err="1" smtClean="0"/>
              <a:t>melihat</a:t>
            </a:r>
            <a:r>
              <a:rPr lang="en-US" dirty="0" smtClean="0"/>
              <a:t> </a:t>
            </a:r>
            <a:r>
              <a:rPr lang="en-US" dirty="0" err="1" smtClean="0"/>
              <a:t>jadwal</a:t>
            </a:r>
            <a:r>
              <a:rPr lang="en-US" dirty="0" smtClean="0"/>
              <a:t> </a:t>
            </a:r>
            <a:r>
              <a:rPr lang="en-US" dirty="0" err="1" smtClean="0"/>
              <a:t>tepat</a:t>
            </a:r>
            <a:r>
              <a:rPr lang="en-US" dirty="0" smtClean="0"/>
              <a:t> </a:t>
            </a:r>
            <a:r>
              <a:rPr lang="en-US" dirty="0" err="1" smtClean="0"/>
              <a:t>waktu</a:t>
            </a:r>
            <a:endParaRPr lang="id-ID" dirty="0"/>
          </a:p>
        </p:txBody>
      </p:sp>
      <p:sp>
        <p:nvSpPr>
          <p:cNvPr id="8" name="TextBox 7"/>
          <p:cNvSpPr txBox="1"/>
          <p:nvPr/>
        </p:nvSpPr>
        <p:spPr>
          <a:xfrm>
            <a:off x="4441946" y="3943889"/>
            <a:ext cx="3442483" cy="523220"/>
          </a:xfrm>
          <a:prstGeom prst="rect">
            <a:avLst/>
          </a:prstGeom>
          <a:noFill/>
        </p:spPr>
        <p:txBody>
          <a:bodyPr wrap="square" rtlCol="0">
            <a:spAutoFit/>
          </a:bodyPr>
          <a:lstStyle/>
          <a:p>
            <a:r>
              <a:rPr lang="en-US" dirty="0" err="1" smtClean="0"/>
              <a:t>Melihat</a:t>
            </a:r>
            <a:r>
              <a:rPr lang="en-US" dirty="0" smtClean="0"/>
              <a:t> </a:t>
            </a:r>
            <a:r>
              <a:rPr lang="en-US" dirty="0" err="1" smtClean="0"/>
              <a:t>timbal</a:t>
            </a:r>
            <a:r>
              <a:rPr lang="en-US" dirty="0" smtClean="0"/>
              <a:t> </a:t>
            </a:r>
            <a:r>
              <a:rPr lang="en-US" dirty="0" err="1" smtClean="0"/>
              <a:t>balik</a:t>
            </a:r>
            <a:r>
              <a:rPr lang="en-US" dirty="0" smtClean="0"/>
              <a:t>, </a:t>
            </a:r>
            <a:r>
              <a:rPr lang="en-US" dirty="0" err="1" smtClean="0"/>
              <a:t>komentar</a:t>
            </a:r>
            <a:r>
              <a:rPr lang="en-US" dirty="0" smtClean="0"/>
              <a:t>, </a:t>
            </a:r>
            <a:r>
              <a:rPr lang="en-US" dirty="0" err="1" smtClean="0"/>
              <a:t>kritik</a:t>
            </a:r>
            <a:r>
              <a:rPr lang="en-US" dirty="0" smtClean="0"/>
              <a:t>, </a:t>
            </a:r>
            <a:r>
              <a:rPr lang="en-US" dirty="0" err="1" smtClean="0"/>
              <a:t>dan</a:t>
            </a:r>
            <a:r>
              <a:rPr lang="en-US" dirty="0" smtClean="0"/>
              <a:t> saran </a:t>
            </a:r>
            <a:r>
              <a:rPr lang="en-US" dirty="0" err="1" smtClean="0"/>
              <a:t>terkait</a:t>
            </a:r>
            <a:r>
              <a:rPr lang="en-US" dirty="0" smtClean="0"/>
              <a:t> </a:t>
            </a:r>
            <a:r>
              <a:rPr lang="en-US" dirty="0" err="1" smtClean="0"/>
              <a:t>aplikasi</a:t>
            </a:r>
            <a:endParaRPr lang="id-ID"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56"/>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Flow</a:t>
            </a:r>
            <a:endParaRPr sz="2400">
              <a:solidFill>
                <a:srgbClr val="5F6368"/>
              </a:solidFill>
              <a:latin typeface="Open Sans"/>
              <a:ea typeface="Open Sans"/>
              <a:cs typeface="Open Sans"/>
              <a:sym typeface="Open Sans"/>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1688" y="801400"/>
            <a:ext cx="5706130" cy="40140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58"/>
          <p:cNvSpPr/>
          <p:nvPr/>
        </p:nvSpPr>
        <p:spPr>
          <a:xfrm>
            <a:off x="433225" y="1300400"/>
            <a:ext cx="8277300" cy="3488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8"/>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Wireframe Kertas (Opsional)</a:t>
            </a:r>
            <a:endParaRPr sz="2400">
              <a:solidFill>
                <a:srgbClr val="5F6368"/>
              </a:solidFill>
              <a:latin typeface="Open Sans"/>
              <a:ea typeface="Open Sans"/>
              <a:cs typeface="Open Sans"/>
              <a:sym typeface="Open Sans"/>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8176" y="1145353"/>
            <a:ext cx="2927732" cy="3903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2" name="Google Shape;302;p59"/>
          <p:cNvSpPr txBox="1"/>
          <p:nvPr/>
        </p:nvSpPr>
        <p:spPr>
          <a:xfrm>
            <a:off x="329951" y="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Wireframe </a:t>
            </a:r>
            <a:r>
              <a:rPr lang="en" sz="2400" dirty="0" smtClean="0">
                <a:solidFill>
                  <a:srgbClr val="5F6368"/>
                </a:solidFill>
                <a:latin typeface="Open Sans"/>
                <a:ea typeface="Open Sans"/>
                <a:cs typeface="Open Sans"/>
                <a:sym typeface="Open Sans"/>
              </a:rPr>
              <a:t>Digital</a:t>
            </a:r>
            <a:endParaRPr sz="2400" dirty="0">
              <a:solidFill>
                <a:srgbClr val="5F6368"/>
              </a:solidFill>
              <a:latin typeface="Open Sans"/>
              <a:ea typeface="Open Sans"/>
              <a:cs typeface="Open Sans"/>
              <a:sym typeface="Open Sans"/>
            </a:endParaRPr>
          </a:p>
        </p:txBody>
      </p:sp>
      <p:sp>
        <p:nvSpPr>
          <p:cNvPr id="2" name="TextBox 1"/>
          <p:cNvSpPr txBox="1"/>
          <p:nvPr/>
        </p:nvSpPr>
        <p:spPr>
          <a:xfrm>
            <a:off x="3158423" y="4244997"/>
            <a:ext cx="2703426" cy="307777"/>
          </a:xfrm>
          <a:prstGeom prst="rect">
            <a:avLst/>
          </a:prstGeom>
          <a:noFill/>
        </p:spPr>
        <p:txBody>
          <a:bodyPr wrap="square" rtlCol="0">
            <a:spAutoFit/>
          </a:bodyPr>
          <a:lstStyle/>
          <a:p>
            <a:r>
              <a:rPr lang="id-ID" dirty="0" smtClean="0">
                <a:hlinkClick r:id="rId3"/>
              </a:rPr>
              <a:t>Link Wireframe</a:t>
            </a:r>
            <a:endParaRPr lang="id-ID" dirty="0"/>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1782" y="596739"/>
            <a:ext cx="6978260" cy="3145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pic>
        <p:nvPicPr>
          <p:cNvPr id="5122" name="Picture 2" descr="https://lh6.googleusercontent.com/pdLaTmjpTd5X8_F5NsTWjKyb0dTpmjxWFHY0TB6uHN9GG5lOFQvjJtGHefT62HsP6OWood2aQ497lSaUD3CjxbLx0kKu4AtdKKOaK_JH9yWk4CemJAUqX9vrv1iGO_5d3PQF8i9iv9o5owgTYybgyYd9=s204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8477" y="489717"/>
            <a:ext cx="2034971" cy="4060565"/>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23831" y="938622"/>
            <a:ext cx="1772169" cy="3118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08" name="Google Shape;308;p60"/>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Wireframe Digital </a:t>
            </a:r>
            <a:endParaRPr sz="2400">
              <a:solidFill>
                <a:srgbClr val="5F6368"/>
              </a:solidFill>
              <a:latin typeface="Open Sans"/>
              <a:ea typeface="Open Sans"/>
              <a:cs typeface="Open Sans"/>
              <a:sym typeface="Open Sans"/>
            </a:endParaRPr>
          </a:p>
        </p:txBody>
      </p:sp>
      <p:sp>
        <p:nvSpPr>
          <p:cNvPr id="309" name="Google Shape;309;p60"/>
          <p:cNvSpPr txBox="1"/>
          <p:nvPr/>
        </p:nvSpPr>
        <p:spPr>
          <a:xfrm>
            <a:off x="517675" y="1522550"/>
            <a:ext cx="2421300" cy="1800463"/>
          </a:xfrm>
          <a:prstGeom prst="rect">
            <a:avLst/>
          </a:prstGeom>
          <a:noFill/>
          <a:ln>
            <a:noFill/>
          </a:ln>
        </p:spPr>
        <p:txBody>
          <a:bodyPr spcFirstLastPara="1" wrap="square" lIns="0" tIns="91425" rIns="91425" bIns="91425" anchor="t" anchorCtr="0">
            <a:spAutoFit/>
          </a:bodyPr>
          <a:lstStyle/>
          <a:p>
            <a:pPr lvl="0">
              <a:lnSpc>
                <a:spcPct val="150000"/>
              </a:lnSpc>
              <a:buClr>
                <a:schemeClr val="dk1"/>
              </a:buClr>
              <a:buSzPts val="1100"/>
            </a:pPr>
            <a:r>
              <a:rPr lang="en-US" dirty="0" err="1" smtClean="0">
                <a:solidFill>
                  <a:srgbClr val="5F6368"/>
                </a:solidFill>
                <a:latin typeface="Open Sans"/>
                <a:ea typeface="Open Sans"/>
                <a:cs typeface="Open Sans"/>
                <a:sym typeface="Open Sans"/>
              </a:rPr>
              <a:t>Desain</a:t>
            </a:r>
            <a:r>
              <a:rPr lang="en-US" dirty="0" smtClean="0">
                <a:solidFill>
                  <a:srgbClr val="5F6368"/>
                </a:solidFill>
                <a:latin typeface="Open Sans"/>
                <a:ea typeface="Open Sans"/>
                <a:cs typeface="Open Sans"/>
                <a:sym typeface="Open Sans"/>
              </a:rPr>
              <a:t> custom</a:t>
            </a:r>
            <a:r>
              <a:rPr lang="id-ID" dirty="0" smtClean="0">
                <a:solidFill>
                  <a:srgbClr val="5F6368"/>
                </a:solidFill>
                <a:latin typeface="Open Sans"/>
                <a:ea typeface="Open Sans"/>
                <a:cs typeface="Open Sans"/>
                <a:sym typeface="Open Sans"/>
              </a:rPr>
              <a:t> </a:t>
            </a:r>
            <a:r>
              <a:rPr lang="id-ID" dirty="0">
                <a:solidFill>
                  <a:srgbClr val="5F6368"/>
                </a:solidFill>
                <a:latin typeface="Open Sans"/>
                <a:ea typeface="Open Sans"/>
                <a:cs typeface="Open Sans"/>
                <a:sym typeface="Open Sans"/>
              </a:rPr>
              <a:t>yang mudah adalah kebutuhan utama yang harus diperhatikan dalam </a:t>
            </a:r>
            <a:r>
              <a:rPr lang="en-US" dirty="0" err="1" smtClean="0">
                <a:solidFill>
                  <a:srgbClr val="5F6368"/>
                </a:solidFill>
                <a:latin typeface="Open Sans"/>
                <a:ea typeface="Open Sans"/>
                <a:cs typeface="Open Sans"/>
                <a:sym typeface="Open Sans"/>
              </a:rPr>
              <a:t>perancangan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sebuah</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aplikasi</a:t>
            </a:r>
            <a:r>
              <a:rPr lang="en-US" dirty="0" smtClean="0">
                <a:solidFill>
                  <a:srgbClr val="5F6368"/>
                </a:solidFill>
                <a:latin typeface="Open Sans"/>
                <a:ea typeface="Open Sans"/>
                <a:cs typeface="Open Sans"/>
                <a:sym typeface="Open Sans"/>
              </a:rPr>
              <a:t> yang </a:t>
            </a:r>
            <a:r>
              <a:rPr lang="en-US" dirty="0" err="1" smtClean="0">
                <a:solidFill>
                  <a:srgbClr val="5F6368"/>
                </a:solidFill>
                <a:latin typeface="Open Sans"/>
                <a:ea typeface="Open Sans"/>
                <a:cs typeface="Open Sans"/>
                <a:sym typeface="Open Sans"/>
              </a:rPr>
              <a:t>bermanfaat</a:t>
            </a:r>
            <a:r>
              <a:rPr lang="en-US" dirty="0" smtClean="0">
                <a:solidFill>
                  <a:srgbClr val="5F6368"/>
                </a:solidFill>
                <a:latin typeface="Open Sans"/>
                <a:ea typeface="Open Sans"/>
                <a:cs typeface="Open Sans"/>
                <a:sym typeface="Open Sans"/>
              </a:rPr>
              <a:t>.</a:t>
            </a:r>
            <a:endParaRPr lang="id-ID" dirty="0">
              <a:solidFill>
                <a:srgbClr val="5F6368"/>
              </a:solidFill>
              <a:latin typeface="Open Sans"/>
              <a:ea typeface="Open Sans"/>
              <a:cs typeface="Open Sans"/>
              <a:sym typeface="Open Sans"/>
            </a:endParaRPr>
          </a:p>
        </p:txBody>
      </p:sp>
      <p:cxnSp>
        <p:nvCxnSpPr>
          <p:cNvPr id="311" name="Google Shape;311;p60"/>
          <p:cNvCxnSpPr/>
          <p:nvPr/>
        </p:nvCxnSpPr>
        <p:spPr>
          <a:xfrm>
            <a:off x="4523135" y="2275044"/>
            <a:ext cx="918900" cy="0"/>
          </a:xfrm>
          <a:prstGeom prst="straightConnector1">
            <a:avLst/>
          </a:prstGeom>
          <a:noFill/>
          <a:ln w="19050" cap="flat" cmpd="sng">
            <a:solidFill>
              <a:srgbClr val="F59E0B"/>
            </a:solidFill>
            <a:prstDash val="solid"/>
            <a:round/>
            <a:headEnd type="none" w="med" len="med"/>
            <a:tailEnd type="triangle" w="med" len="med"/>
          </a:ln>
        </p:spPr>
      </p:cxnSp>
      <p:sp>
        <p:nvSpPr>
          <p:cNvPr id="312" name="Google Shape;312;p60"/>
          <p:cNvSpPr txBox="1"/>
          <p:nvPr/>
        </p:nvSpPr>
        <p:spPr>
          <a:xfrm>
            <a:off x="3597684" y="1683474"/>
            <a:ext cx="1100400" cy="187740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smtClean="0">
                <a:solidFill>
                  <a:srgbClr val="5F6368"/>
                </a:solidFill>
                <a:latin typeface="Open Sans"/>
                <a:ea typeface="Open Sans"/>
                <a:cs typeface="Open Sans"/>
                <a:sym typeface="Open Sans"/>
              </a:rPr>
              <a:t>Terdapat Sidebar menu-menu utama pada aplikasi dalam fungsi yang memudahkan pengguna untuk berpindah ke Entitas lain</a:t>
            </a:r>
            <a:endParaRPr sz="1000" dirty="0">
              <a:solidFill>
                <a:srgbClr val="5F6368"/>
              </a:solidFill>
              <a:latin typeface="Open Sans"/>
              <a:ea typeface="Open Sans"/>
              <a:cs typeface="Open Sans"/>
              <a:sym typeface="Open Sans"/>
            </a:endParaRPr>
          </a:p>
        </p:txBody>
      </p:sp>
      <p:cxnSp>
        <p:nvCxnSpPr>
          <p:cNvPr id="313" name="Google Shape;313;p60"/>
          <p:cNvCxnSpPr/>
          <p:nvPr/>
        </p:nvCxnSpPr>
        <p:spPr>
          <a:xfrm flipH="1">
            <a:off x="6972462" y="2962590"/>
            <a:ext cx="1002802" cy="0"/>
          </a:xfrm>
          <a:prstGeom prst="straightConnector1">
            <a:avLst/>
          </a:prstGeom>
          <a:noFill/>
          <a:ln w="19050" cap="flat" cmpd="sng">
            <a:solidFill>
              <a:srgbClr val="F59E0B"/>
            </a:solidFill>
            <a:prstDash val="solid"/>
            <a:round/>
            <a:headEnd type="none" w="med" len="med"/>
            <a:tailEnd type="triangle" w="med" len="med"/>
          </a:ln>
        </p:spPr>
      </p:cxnSp>
      <p:sp>
        <p:nvSpPr>
          <p:cNvPr id="315" name="Google Shape;315;p60"/>
          <p:cNvSpPr txBox="1"/>
          <p:nvPr/>
        </p:nvSpPr>
        <p:spPr>
          <a:xfrm>
            <a:off x="8030375" y="2520000"/>
            <a:ext cx="110040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000" dirty="0" smtClean="0">
                <a:solidFill>
                  <a:srgbClr val="5F6368"/>
                </a:solidFill>
                <a:latin typeface="Open Sans"/>
                <a:ea typeface="Open Sans"/>
                <a:cs typeface="Open Sans"/>
                <a:sym typeface="Open Sans"/>
              </a:rPr>
              <a:t>Terdapat menu tombol edit dan delete untuk mengubah dan menghapus konten</a:t>
            </a:r>
            <a:endParaRPr sz="1000" dirty="0">
              <a:solidFill>
                <a:srgbClr val="5F6368"/>
              </a:solidFill>
              <a:latin typeface="Open Sans"/>
              <a:ea typeface="Open Sans"/>
              <a:cs typeface="Open Sans"/>
              <a:sym typeface="Open Sans"/>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6" name="Google Shape;146;p42"/>
          <p:cNvSpPr txBox="1"/>
          <p:nvPr/>
        </p:nvSpPr>
        <p:spPr>
          <a:xfrm>
            <a:off x="1231075" y="1604200"/>
            <a:ext cx="4086000" cy="2446793"/>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2D3E50"/>
                </a:solidFill>
                <a:latin typeface="Open Sans SemiBold"/>
                <a:ea typeface="Open Sans SemiBold"/>
                <a:cs typeface="Open Sans SemiBold"/>
                <a:sym typeface="Open Sans SemiBold"/>
              </a:rPr>
              <a:t>Penjelasan Produk: </a:t>
            </a:r>
            <a:endParaRPr dirty="0">
              <a:solidFill>
                <a:srgbClr val="2D3E50"/>
              </a:solidFill>
              <a:latin typeface="Open Sans SemiBold"/>
              <a:ea typeface="Open Sans SemiBold"/>
              <a:cs typeface="Open Sans SemiBold"/>
              <a:sym typeface="Open Sans SemiBold"/>
            </a:endParaRPr>
          </a:p>
          <a:p>
            <a:pPr lvl="0">
              <a:lnSpc>
                <a:spcPct val="150000"/>
              </a:lnSpc>
              <a:buClr>
                <a:schemeClr val="dk1"/>
              </a:buClr>
              <a:buSzPts val="1100"/>
            </a:pPr>
            <a:r>
              <a:rPr lang="id-ID" sz="1200" dirty="0">
                <a:solidFill>
                  <a:srgbClr val="5F6368"/>
                </a:solidFill>
                <a:latin typeface="Open Sans"/>
                <a:ea typeface="Open Sans"/>
                <a:cs typeface="Open Sans"/>
                <a:sym typeface="Open Sans"/>
              </a:rPr>
              <a:t>Penjadwalan merupakan kegiatan yang harus dimiliki oleh setiap orang untuk dapat membantu dalam melakukan aktivitasnya sehari-hari. Terlebih lagi sebuah instansi atau lembaga yang memiliki agenda-agenda penting yang harus diselesaikan secara teratur dan rapi. Begitu pentingnya penjadwalan ini agar kegiatan dapat berjalan sesuai dengan yang telah direncanakan.</a:t>
            </a:r>
          </a:p>
        </p:txBody>
      </p:sp>
      <p:sp>
        <p:nvSpPr>
          <p:cNvPr id="147" name="Google Shape;147;p42"/>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Ringkasan Project </a:t>
            </a:r>
            <a:endParaRPr sz="2400">
              <a:solidFill>
                <a:srgbClr val="5F6368"/>
              </a:solidFill>
              <a:latin typeface="Open Sans"/>
              <a:ea typeface="Open Sans"/>
              <a:cs typeface="Open Sans"/>
              <a:sym typeface="Open Sans"/>
            </a:endParaRPr>
          </a:p>
        </p:txBody>
      </p:sp>
      <p:sp>
        <p:nvSpPr>
          <p:cNvPr id="148" name="Google Shape;148;p42"/>
          <p:cNvSpPr/>
          <p:nvPr/>
        </p:nvSpPr>
        <p:spPr>
          <a:xfrm>
            <a:off x="517675" y="1604200"/>
            <a:ext cx="513300" cy="513300"/>
          </a:xfrm>
          <a:prstGeom prst="ellipse">
            <a:avLst/>
          </a:prstGeom>
          <a:solidFill>
            <a:srgbClr val="2D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2"/>
          <p:cNvSpPr txBox="1"/>
          <p:nvPr/>
        </p:nvSpPr>
        <p:spPr>
          <a:xfrm>
            <a:off x="1231075" y="4038941"/>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2D3E50"/>
                </a:solidFill>
                <a:latin typeface="Open Sans SemiBold"/>
                <a:ea typeface="Open Sans SemiBold"/>
                <a:cs typeface="Open Sans SemiBold"/>
                <a:sym typeface="Open Sans SemiBold"/>
              </a:rPr>
              <a:t>Durasi project:</a:t>
            </a:r>
            <a:endParaRPr dirty="0">
              <a:solidFill>
                <a:srgbClr val="2D3E50"/>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Clr>
                <a:schemeClr val="dk1"/>
              </a:buClr>
              <a:buSzPts val="1100"/>
              <a:buFont typeface="Arial"/>
              <a:buNone/>
            </a:pPr>
            <a:r>
              <a:rPr lang="en" sz="1200" dirty="0" smtClean="0">
                <a:solidFill>
                  <a:srgbClr val="5F6368"/>
                </a:solidFill>
                <a:latin typeface="Open Sans"/>
                <a:ea typeface="Open Sans"/>
                <a:cs typeface="Open Sans"/>
                <a:sym typeface="Open Sans"/>
              </a:rPr>
              <a:t>Februari - Maret 2023</a:t>
            </a:r>
            <a:endParaRPr sz="1200" dirty="0">
              <a:solidFill>
                <a:srgbClr val="5F6368"/>
              </a:solidFill>
              <a:latin typeface="Open Sans"/>
              <a:ea typeface="Open Sans"/>
              <a:cs typeface="Open Sans"/>
              <a:sym typeface="Open Sans"/>
            </a:endParaRPr>
          </a:p>
        </p:txBody>
      </p:sp>
      <p:sp>
        <p:nvSpPr>
          <p:cNvPr id="150" name="Google Shape;150;p42"/>
          <p:cNvSpPr/>
          <p:nvPr/>
        </p:nvSpPr>
        <p:spPr>
          <a:xfrm>
            <a:off x="517675" y="4174690"/>
            <a:ext cx="513300" cy="513300"/>
          </a:xfrm>
          <a:prstGeom prst="ellipse">
            <a:avLst/>
          </a:prstGeom>
          <a:solidFill>
            <a:srgbClr val="2D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2"/>
          <p:cNvSpPr/>
          <p:nvPr/>
        </p:nvSpPr>
        <p:spPr>
          <a:xfrm>
            <a:off x="643388" y="4300941"/>
            <a:ext cx="261874" cy="260801"/>
          </a:xfrm>
          <a:custGeom>
            <a:avLst/>
            <a:gdLst/>
            <a:ahLst/>
            <a:cxnLst/>
            <a:rect l="l" t="t" r="r" b="b"/>
            <a:pathLst>
              <a:path w="1048" h="1045" extrusionOk="0">
                <a:moveTo>
                  <a:pt x="522" y="0"/>
                </a:moveTo>
                <a:cubicBezTo>
                  <a:pt x="234" y="0"/>
                  <a:pt x="0" y="234"/>
                  <a:pt x="0" y="522"/>
                </a:cubicBezTo>
                <a:cubicBezTo>
                  <a:pt x="0" y="810"/>
                  <a:pt x="234" y="1044"/>
                  <a:pt x="522" y="1044"/>
                </a:cubicBezTo>
                <a:cubicBezTo>
                  <a:pt x="810" y="1044"/>
                  <a:pt x="1044" y="810"/>
                  <a:pt x="1044" y="522"/>
                </a:cubicBezTo>
                <a:cubicBezTo>
                  <a:pt x="1047" y="234"/>
                  <a:pt x="812" y="0"/>
                  <a:pt x="522" y="0"/>
                </a:cubicBezTo>
                <a:close/>
                <a:moveTo>
                  <a:pt x="525" y="940"/>
                </a:moveTo>
                <a:cubicBezTo>
                  <a:pt x="293" y="940"/>
                  <a:pt x="107" y="754"/>
                  <a:pt x="107" y="522"/>
                </a:cubicBezTo>
                <a:cubicBezTo>
                  <a:pt x="107" y="291"/>
                  <a:pt x="293" y="104"/>
                  <a:pt x="525" y="104"/>
                </a:cubicBezTo>
                <a:cubicBezTo>
                  <a:pt x="756" y="104"/>
                  <a:pt x="942" y="290"/>
                  <a:pt x="942" y="522"/>
                </a:cubicBezTo>
                <a:cubicBezTo>
                  <a:pt x="942" y="753"/>
                  <a:pt x="753" y="940"/>
                  <a:pt x="525" y="940"/>
                </a:cubicBezTo>
                <a:close/>
                <a:moveTo>
                  <a:pt x="471" y="259"/>
                </a:moveTo>
                <a:lnTo>
                  <a:pt x="471" y="573"/>
                </a:lnTo>
                <a:lnTo>
                  <a:pt x="745" y="736"/>
                </a:lnTo>
                <a:lnTo>
                  <a:pt x="784" y="671"/>
                </a:lnTo>
                <a:lnTo>
                  <a:pt x="550" y="533"/>
                </a:lnTo>
                <a:lnTo>
                  <a:pt x="550" y="259"/>
                </a:lnTo>
                <a:lnTo>
                  <a:pt x="471" y="25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52" name="Google Shape;152;p42"/>
          <p:cNvSpPr/>
          <p:nvPr/>
        </p:nvSpPr>
        <p:spPr>
          <a:xfrm>
            <a:off x="610514" y="1752262"/>
            <a:ext cx="327623" cy="217176"/>
          </a:xfrm>
          <a:custGeom>
            <a:avLst/>
            <a:gdLst/>
            <a:ahLst/>
            <a:cxnLst/>
            <a:rect l="l" t="t" r="r" b="b"/>
            <a:pathLst>
              <a:path w="1149" h="765" extrusionOk="0">
                <a:moveTo>
                  <a:pt x="191" y="96"/>
                </a:moveTo>
                <a:lnTo>
                  <a:pt x="1052" y="96"/>
                </a:lnTo>
                <a:lnTo>
                  <a:pt x="1052" y="0"/>
                </a:lnTo>
                <a:lnTo>
                  <a:pt x="191" y="0"/>
                </a:lnTo>
                <a:cubicBezTo>
                  <a:pt x="138" y="0"/>
                  <a:pt x="95" y="42"/>
                  <a:pt x="95" y="96"/>
                </a:cubicBezTo>
                <a:lnTo>
                  <a:pt x="95" y="621"/>
                </a:lnTo>
                <a:lnTo>
                  <a:pt x="0" y="621"/>
                </a:lnTo>
                <a:lnTo>
                  <a:pt x="0" y="764"/>
                </a:lnTo>
                <a:lnTo>
                  <a:pt x="668" y="764"/>
                </a:lnTo>
                <a:lnTo>
                  <a:pt x="668" y="621"/>
                </a:lnTo>
                <a:lnTo>
                  <a:pt x="191" y="621"/>
                </a:lnTo>
                <a:lnTo>
                  <a:pt x="191" y="96"/>
                </a:lnTo>
                <a:close/>
                <a:moveTo>
                  <a:pt x="1100" y="189"/>
                </a:moveTo>
                <a:lnTo>
                  <a:pt x="812" y="189"/>
                </a:lnTo>
                <a:cubicBezTo>
                  <a:pt x="787" y="189"/>
                  <a:pt x="764" y="211"/>
                  <a:pt x="764" y="237"/>
                </a:cubicBezTo>
                <a:lnTo>
                  <a:pt x="764" y="714"/>
                </a:lnTo>
                <a:cubicBezTo>
                  <a:pt x="764" y="739"/>
                  <a:pt x="787" y="762"/>
                  <a:pt x="812" y="762"/>
                </a:cubicBezTo>
                <a:lnTo>
                  <a:pt x="1100" y="762"/>
                </a:lnTo>
                <a:cubicBezTo>
                  <a:pt x="1126" y="762"/>
                  <a:pt x="1148" y="739"/>
                  <a:pt x="1148" y="714"/>
                </a:cubicBezTo>
                <a:lnTo>
                  <a:pt x="1148" y="237"/>
                </a:lnTo>
                <a:cubicBezTo>
                  <a:pt x="1145" y="211"/>
                  <a:pt x="1126" y="189"/>
                  <a:pt x="1100" y="189"/>
                </a:cubicBezTo>
                <a:close/>
                <a:moveTo>
                  <a:pt x="1052" y="621"/>
                </a:moveTo>
                <a:lnTo>
                  <a:pt x="860" y="621"/>
                </a:lnTo>
                <a:lnTo>
                  <a:pt x="860" y="285"/>
                </a:lnTo>
                <a:lnTo>
                  <a:pt x="1052" y="285"/>
                </a:lnTo>
                <a:lnTo>
                  <a:pt x="1052" y="621"/>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pic>
        <p:nvPicPr>
          <p:cNvPr id="1026" name="Picture 2" descr="https://lh3.googleusercontent.com/QQvnG8x9hHnWvfaDgI3GfKrqgJdyqrXmK3vuAuQM_AK-2rJsc7NLnVOGDv2G59YoDPUVJ-TB457jXYrFObxiiziDlvUsdXhmjC5sNE7hcf4PThTOQhUcHTvennM7CdLkA1hJTO9BV8_3OVkhW6rphsJg=s204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0764" y="883880"/>
            <a:ext cx="1767535" cy="354746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31242" y="1217182"/>
            <a:ext cx="1550241" cy="2833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10B981"/>
        </a:solidFill>
        <a:effectLst/>
      </p:bgPr>
    </p:bg>
    <p:spTree>
      <p:nvGrpSpPr>
        <p:cNvPr id="1" name="Shape 319"/>
        <p:cNvGrpSpPr/>
        <p:nvPr/>
      </p:nvGrpSpPr>
      <p:grpSpPr>
        <a:xfrm>
          <a:off x="0" y="0"/>
          <a:ext cx="0" cy="0"/>
          <a:chOff x="0" y="0"/>
          <a:chExt cx="0" cy="0"/>
        </a:xfrm>
      </p:grpSpPr>
      <p:sp>
        <p:nvSpPr>
          <p:cNvPr id="320" name="Google Shape;320;p61"/>
          <p:cNvSpPr txBox="1"/>
          <p:nvPr/>
        </p:nvSpPr>
        <p:spPr>
          <a:xfrm>
            <a:off x="3721275" y="2048400"/>
            <a:ext cx="3990000" cy="13698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Mockup</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Design System</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Pertimbangan Aksesibilitas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High-fidelity prototype</a:t>
            </a:r>
            <a:endParaRPr>
              <a:solidFill>
                <a:srgbClr val="FFFFFF"/>
              </a:solidFill>
              <a:latin typeface="Open Sans"/>
              <a:ea typeface="Open Sans"/>
              <a:cs typeface="Open Sans"/>
              <a:sym typeface="Open Sans"/>
            </a:endParaRPr>
          </a:p>
        </p:txBody>
      </p:sp>
      <p:sp>
        <p:nvSpPr>
          <p:cNvPr id="321" name="Google Shape;321;p61"/>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Mockup &amp; </a:t>
            </a:r>
            <a:br>
              <a:rPr lang="en" sz="2400">
                <a:solidFill>
                  <a:srgbClr val="FFFFFF"/>
                </a:solidFill>
                <a:latin typeface="Open Sans"/>
                <a:ea typeface="Open Sans"/>
                <a:cs typeface="Open Sans"/>
                <a:sym typeface="Open Sans"/>
              </a:rPr>
            </a:br>
            <a:r>
              <a:rPr lang="en" sz="2400">
                <a:solidFill>
                  <a:srgbClr val="FFFFFF"/>
                </a:solidFill>
                <a:latin typeface="Open Sans"/>
                <a:ea typeface="Open Sans"/>
                <a:cs typeface="Open Sans"/>
                <a:sym typeface="Open Sans"/>
              </a:rPr>
              <a:t>Prototype</a:t>
            </a:r>
            <a:endParaRPr sz="2400">
              <a:solidFill>
                <a:srgbClr val="FFFFFF"/>
              </a:solidFill>
              <a:latin typeface="Open Sans"/>
              <a:ea typeface="Open Sans"/>
              <a:cs typeface="Open Sans"/>
              <a:sym typeface="Open Sans"/>
            </a:endParaRPr>
          </a:p>
        </p:txBody>
      </p:sp>
      <p:cxnSp>
        <p:nvCxnSpPr>
          <p:cNvPr id="322" name="Google Shape;322;p61"/>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62"/>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Mockup</a:t>
            </a:r>
            <a:endParaRPr sz="2400">
              <a:solidFill>
                <a:srgbClr val="5F6368"/>
              </a:solidFill>
              <a:latin typeface="Open Sans"/>
              <a:ea typeface="Open Sans"/>
              <a:cs typeface="Open Sans"/>
              <a:sym typeface="Open Sans"/>
            </a:endParaRPr>
          </a:p>
        </p:txBody>
      </p:sp>
      <p:sp>
        <p:nvSpPr>
          <p:cNvPr id="328" name="Google Shape;328;p62"/>
          <p:cNvSpPr txBox="1"/>
          <p:nvPr/>
        </p:nvSpPr>
        <p:spPr>
          <a:xfrm>
            <a:off x="517675" y="1522550"/>
            <a:ext cx="2421300" cy="1800463"/>
          </a:xfrm>
          <a:prstGeom prst="rect">
            <a:avLst/>
          </a:prstGeom>
          <a:noFill/>
          <a:ln>
            <a:noFill/>
          </a:ln>
        </p:spPr>
        <p:txBody>
          <a:bodyPr spcFirstLastPara="1" wrap="square" lIns="0" tIns="91425" rIns="91425" bIns="91425" anchor="t" anchorCtr="0">
            <a:spAutoFit/>
          </a:bodyPr>
          <a:lstStyle/>
          <a:p>
            <a:pPr lvl="0">
              <a:lnSpc>
                <a:spcPct val="150000"/>
              </a:lnSpc>
              <a:buClr>
                <a:schemeClr val="dk1"/>
              </a:buClr>
              <a:buSzPts val="1100"/>
            </a:pPr>
            <a:r>
              <a:rPr lang="id-ID" dirty="0">
                <a:solidFill>
                  <a:srgbClr val="5F6368"/>
                </a:solidFill>
                <a:latin typeface="Open Sans"/>
                <a:ea typeface="Open Sans"/>
                <a:cs typeface="Open Sans"/>
                <a:sym typeface="Open Sans"/>
              </a:rPr>
              <a:t>Pemanfaatan </a:t>
            </a:r>
            <a:r>
              <a:rPr lang="en-US" dirty="0" err="1" smtClean="0">
                <a:solidFill>
                  <a:srgbClr val="5F6368"/>
                </a:solidFill>
                <a:latin typeface="Open Sans"/>
                <a:ea typeface="Open Sans"/>
                <a:cs typeface="Open Sans"/>
                <a:sym typeface="Open Sans"/>
              </a:rPr>
              <a:t>konten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tabel</a:t>
            </a:r>
            <a:r>
              <a:rPr lang="en-US" dirty="0" smtClean="0">
                <a:solidFill>
                  <a:srgbClr val="5F6368"/>
                </a:solidFill>
                <a:latin typeface="Open Sans"/>
                <a:ea typeface="Open Sans"/>
                <a:cs typeface="Open Sans"/>
                <a:sym typeface="Open Sans"/>
              </a:rPr>
              <a:t>, </a:t>
            </a:r>
            <a:r>
              <a:rPr lang="id-ID" dirty="0" smtClean="0">
                <a:solidFill>
                  <a:srgbClr val="5F6368"/>
                </a:solidFill>
                <a:latin typeface="Open Sans"/>
                <a:ea typeface="Open Sans"/>
                <a:cs typeface="Open Sans"/>
                <a:sym typeface="Open Sans"/>
              </a:rPr>
              <a:t>grid, </a:t>
            </a:r>
            <a:r>
              <a:rPr lang="en-US" dirty="0" err="1" smtClean="0">
                <a:solidFill>
                  <a:srgbClr val="5F6368"/>
                </a:solidFill>
                <a:latin typeface="Open Sans"/>
                <a:ea typeface="Open Sans"/>
                <a:cs typeface="Open Sans"/>
                <a:sym typeface="Open Sans"/>
              </a:rPr>
              <a:t>navbar</a:t>
            </a:r>
            <a:r>
              <a:rPr lang="en-US" dirty="0" smtClean="0">
                <a:solidFill>
                  <a:srgbClr val="5F6368"/>
                </a:solidFill>
                <a:latin typeface="Open Sans"/>
                <a:ea typeface="Open Sans"/>
                <a:cs typeface="Open Sans"/>
                <a:sym typeface="Open Sans"/>
              </a:rPr>
              <a:t>, sidebar</a:t>
            </a:r>
            <a:r>
              <a:rPr lang="id-ID" dirty="0" smtClean="0">
                <a:solidFill>
                  <a:srgbClr val="5F6368"/>
                </a:solidFill>
                <a:latin typeface="Open Sans"/>
                <a:ea typeface="Open Sans"/>
                <a:cs typeface="Open Sans"/>
                <a:sym typeface="Open Sans"/>
              </a:rPr>
              <a:t>, </a:t>
            </a:r>
            <a:r>
              <a:rPr lang="id-ID" dirty="0">
                <a:solidFill>
                  <a:srgbClr val="5F6368"/>
                </a:solidFill>
                <a:latin typeface="Open Sans"/>
                <a:ea typeface="Open Sans"/>
                <a:cs typeface="Open Sans"/>
                <a:sym typeface="Open Sans"/>
              </a:rPr>
              <a:t>dan </a:t>
            </a:r>
            <a:r>
              <a:rPr lang="en-US" dirty="0" err="1" smtClean="0">
                <a:solidFill>
                  <a:srgbClr val="5F6368"/>
                </a:solidFill>
                <a:latin typeface="Open Sans"/>
                <a:ea typeface="Open Sans"/>
                <a:cs typeface="Open Sans"/>
                <a:sym typeface="Open Sans"/>
              </a:rPr>
              <a:t>ruang</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putih</a:t>
            </a:r>
            <a:r>
              <a:rPr lang="en-US" dirty="0" smtClean="0">
                <a:solidFill>
                  <a:srgbClr val="5F6368"/>
                </a:solidFill>
                <a:latin typeface="Open Sans"/>
                <a:ea typeface="Open Sans"/>
                <a:cs typeface="Open Sans"/>
                <a:sym typeface="Open Sans"/>
              </a:rPr>
              <a:t> (white space)</a:t>
            </a:r>
            <a:r>
              <a:rPr lang="id-ID" dirty="0" smtClean="0">
                <a:solidFill>
                  <a:srgbClr val="5F6368"/>
                </a:solidFill>
                <a:latin typeface="Open Sans"/>
                <a:ea typeface="Open Sans"/>
                <a:cs typeface="Open Sans"/>
                <a:sym typeface="Open Sans"/>
              </a:rPr>
              <a:t> </a:t>
            </a:r>
            <a:r>
              <a:rPr lang="id-ID" dirty="0">
                <a:solidFill>
                  <a:srgbClr val="5F6368"/>
                </a:solidFill>
                <a:latin typeface="Open Sans"/>
                <a:ea typeface="Open Sans"/>
                <a:cs typeface="Open Sans"/>
                <a:sym typeface="Open Sans"/>
              </a:rPr>
              <a:t>untuk membuat </a:t>
            </a:r>
            <a:r>
              <a:rPr lang="en-US" dirty="0" smtClean="0">
                <a:solidFill>
                  <a:srgbClr val="5F6368"/>
                </a:solidFill>
                <a:latin typeface="Open Sans"/>
                <a:ea typeface="Open Sans"/>
                <a:cs typeface="Open Sans"/>
                <a:sym typeface="Open Sans"/>
              </a:rPr>
              <a:t>UI </a:t>
            </a:r>
            <a:r>
              <a:rPr lang="id-ID" dirty="0" smtClean="0">
                <a:solidFill>
                  <a:srgbClr val="5F6368"/>
                </a:solidFill>
                <a:latin typeface="Open Sans"/>
                <a:ea typeface="Open Sans"/>
                <a:cs typeface="Open Sans"/>
                <a:sym typeface="Open Sans"/>
              </a:rPr>
              <a:t>desain </a:t>
            </a:r>
            <a:r>
              <a:rPr lang="id-ID" dirty="0">
                <a:solidFill>
                  <a:srgbClr val="5F6368"/>
                </a:solidFill>
                <a:latin typeface="Open Sans"/>
                <a:ea typeface="Open Sans"/>
                <a:cs typeface="Open Sans"/>
                <a:sym typeface="Open Sans"/>
              </a:rPr>
              <a:t>visual </a:t>
            </a:r>
            <a:r>
              <a:rPr lang="en-US" dirty="0" err="1" smtClean="0">
                <a:solidFill>
                  <a:srgbClr val="5F6368"/>
                </a:solidFill>
                <a:latin typeface="Open Sans"/>
                <a:ea typeface="Open Sans"/>
                <a:cs typeface="Open Sans"/>
                <a:sym typeface="Open Sans"/>
              </a:rPr>
              <a:t>nyaman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untuk</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dilihat</a:t>
            </a:r>
            <a:endParaRPr lang="id-ID" dirty="0">
              <a:solidFill>
                <a:srgbClr val="5F6368"/>
              </a:solidFill>
              <a:latin typeface="Open Sans"/>
              <a:ea typeface="Open Sans"/>
              <a:cs typeface="Open Sans"/>
              <a:sym typeface="Open Sans"/>
            </a:endParaRPr>
          </a:p>
        </p:txBody>
      </p:sp>
      <p:cxnSp>
        <p:nvCxnSpPr>
          <p:cNvPr id="332" name="Google Shape;332;p62"/>
          <p:cNvCxnSpPr/>
          <p:nvPr/>
        </p:nvCxnSpPr>
        <p:spPr>
          <a:xfrm>
            <a:off x="5749763" y="2855450"/>
            <a:ext cx="812100" cy="0"/>
          </a:xfrm>
          <a:prstGeom prst="straightConnector1">
            <a:avLst/>
          </a:prstGeom>
          <a:noFill/>
          <a:ln w="28575" cap="flat" cmpd="sng">
            <a:solidFill>
              <a:srgbClr val="10B981"/>
            </a:solidFill>
            <a:prstDash val="solid"/>
            <a:round/>
            <a:headEnd type="none" w="med" len="med"/>
            <a:tailEnd type="triangle" w="med" len="med"/>
          </a:ln>
        </p:spPr>
      </p:cxnSp>
      <p:pic>
        <p:nvPicPr>
          <p:cNvPr id="9" name="Picture 2" descr="https://lh6.googleusercontent.com/pdLaTmjpTd5X8_F5NsTWjKyb0dTpmjxWFHY0TB6uHN9GG5lOFQvjJtGHefT62HsP6OWood2aQ497lSaUD3CjxbLx0kKu4AtdKKOaK_JH9yWk4CemJAUqX9vrv1iGO_5d3PQF8i9iv9o5owgTYybgyYd9=s204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4235" y="631409"/>
            <a:ext cx="2034971" cy="406056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89589" y="1080314"/>
            <a:ext cx="1772169" cy="3118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2" descr="https://lh6.googleusercontent.com/pdLaTmjpTd5X8_F5NsTWjKyb0dTpmjxWFHY0TB6uHN9GG5lOFQvjJtGHefT62HsP6OWood2aQ497lSaUD3CjxbLx0kKu4AtdKKOaK_JH9yWk4CemJAUqX9vrv1iGO_5d3PQF8i9iv9o5owgTYybgyYd9=s204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6363" y="609356"/>
            <a:ext cx="2034971" cy="4060565"/>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75058" y="1072130"/>
            <a:ext cx="1717580" cy="3069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63"/>
          <p:cNvSpPr txBox="1"/>
          <p:nvPr/>
        </p:nvSpPr>
        <p:spPr>
          <a:xfrm>
            <a:off x="384451" y="58066"/>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Mockup</a:t>
            </a:r>
            <a:endParaRPr sz="2400" dirty="0">
              <a:solidFill>
                <a:srgbClr val="5F6368"/>
              </a:solidFill>
              <a:latin typeface="Open Sans"/>
              <a:ea typeface="Open Sans"/>
              <a:cs typeface="Open Sans"/>
              <a:sym typeface="Open Sans"/>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068" y="58066"/>
            <a:ext cx="1429999" cy="262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54971" y="58065"/>
            <a:ext cx="1458023" cy="262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51863" y="58066"/>
            <a:ext cx="1494465" cy="262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54875" y="58066"/>
            <a:ext cx="1518956" cy="262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31810" y="2840600"/>
            <a:ext cx="1118429" cy="19743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229030" y="2778196"/>
            <a:ext cx="1171371" cy="2054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40366" y="2844238"/>
            <a:ext cx="1177593" cy="20698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271080" y="721680"/>
            <a:ext cx="1189749" cy="307777"/>
          </a:xfrm>
          <a:prstGeom prst="rect">
            <a:avLst/>
          </a:prstGeom>
          <a:noFill/>
        </p:spPr>
        <p:txBody>
          <a:bodyPr wrap="none" rtlCol="0">
            <a:spAutoFit/>
          </a:bodyPr>
          <a:lstStyle/>
          <a:p>
            <a:r>
              <a:rPr lang="id-ID" dirty="0" smtClean="0">
                <a:hlinkClick r:id="rId10"/>
              </a:rPr>
              <a:t>Link Mockup</a:t>
            </a:r>
            <a:endParaRPr lang="id-ID"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65"/>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Pertimbangan Aksesibilitas</a:t>
            </a:r>
            <a:endParaRPr sz="2400">
              <a:solidFill>
                <a:srgbClr val="5F6368"/>
              </a:solidFill>
              <a:latin typeface="Open Sans"/>
              <a:ea typeface="Open Sans"/>
              <a:cs typeface="Open Sans"/>
              <a:sym typeface="Open Sans"/>
            </a:endParaRPr>
          </a:p>
        </p:txBody>
      </p:sp>
      <p:sp>
        <p:nvSpPr>
          <p:cNvPr id="359" name="Google Shape;359;p65"/>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65"/>
          <p:cNvSpPr txBox="1"/>
          <p:nvPr/>
        </p:nvSpPr>
        <p:spPr>
          <a:xfrm>
            <a:off x="711325" y="1917800"/>
            <a:ext cx="2049000" cy="1458831"/>
          </a:xfrm>
          <a:prstGeom prst="rect">
            <a:avLst/>
          </a:prstGeom>
          <a:noFill/>
          <a:ln>
            <a:noFill/>
          </a:ln>
        </p:spPr>
        <p:txBody>
          <a:bodyPr spcFirstLastPara="1" wrap="square" lIns="91425" tIns="91425" rIns="91425" bIns="91425" anchor="t" anchorCtr="0">
            <a:spAutoFit/>
          </a:bodyPr>
          <a:lstStyle/>
          <a:p>
            <a:pPr lvl="0" algn="ctr">
              <a:lnSpc>
                <a:spcPct val="115000"/>
              </a:lnSpc>
            </a:pPr>
            <a:r>
              <a:rPr lang="id-ID" sz="1200" dirty="0">
                <a:solidFill>
                  <a:srgbClr val="5F6368"/>
                </a:solidFill>
                <a:latin typeface="Open Sans"/>
                <a:ea typeface="Open Sans"/>
                <a:cs typeface="Open Sans"/>
                <a:sym typeface="Open Sans"/>
              </a:rPr>
              <a:t>Menggunakan ikon untuk membuat </a:t>
            </a:r>
          </a:p>
          <a:p>
            <a:pPr lvl="0" algn="ctr">
              <a:lnSpc>
                <a:spcPct val="115000"/>
              </a:lnSpc>
            </a:pPr>
            <a:r>
              <a:rPr lang="id-ID" sz="1200" dirty="0">
                <a:solidFill>
                  <a:srgbClr val="5F6368"/>
                </a:solidFill>
                <a:latin typeface="Open Sans"/>
                <a:ea typeface="Open Sans"/>
                <a:cs typeface="Open Sans"/>
                <a:sym typeface="Open Sans"/>
              </a:rPr>
              <a:t>navigasi menjadi lebih mudah</a:t>
            </a:r>
          </a:p>
          <a:p>
            <a:pPr lvl="0" algn="ctr">
              <a:lnSpc>
                <a:spcPct val="115000"/>
              </a:lnSpc>
            </a:pPr>
            <a:endParaRPr lang="id-ID" sz="1200" dirty="0">
              <a:solidFill>
                <a:srgbClr val="5F6368"/>
              </a:solidFill>
              <a:latin typeface="Open Sans"/>
              <a:ea typeface="Open Sans"/>
              <a:cs typeface="Open Sans"/>
              <a:sym typeface="Open Sans"/>
            </a:endParaRPr>
          </a:p>
          <a:p>
            <a:pPr lvl="0" algn="ctr">
              <a:lnSpc>
                <a:spcPct val="115000"/>
              </a:lnSpc>
            </a:pPr>
            <a:endParaRPr lang="id-ID" sz="1200" dirty="0">
              <a:solidFill>
                <a:srgbClr val="5F6368"/>
              </a:solidFill>
              <a:latin typeface="Open Sans"/>
              <a:ea typeface="Open Sans"/>
              <a:cs typeface="Open Sans"/>
              <a:sym typeface="Open Sans"/>
            </a:endParaRPr>
          </a:p>
        </p:txBody>
      </p:sp>
      <p:sp>
        <p:nvSpPr>
          <p:cNvPr id="361" name="Google Shape;361;p65"/>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65"/>
          <p:cNvSpPr txBox="1"/>
          <p:nvPr/>
        </p:nvSpPr>
        <p:spPr>
          <a:xfrm>
            <a:off x="3368925" y="1917800"/>
            <a:ext cx="2049000" cy="1883562"/>
          </a:xfrm>
          <a:prstGeom prst="rect">
            <a:avLst/>
          </a:prstGeom>
          <a:noFill/>
          <a:ln>
            <a:noFill/>
          </a:ln>
        </p:spPr>
        <p:txBody>
          <a:bodyPr spcFirstLastPara="1" wrap="square" lIns="91425" tIns="91425" rIns="91425" bIns="91425" anchor="t" anchorCtr="0">
            <a:spAutoFit/>
          </a:bodyPr>
          <a:lstStyle/>
          <a:p>
            <a:pPr lvl="0" algn="ctr">
              <a:lnSpc>
                <a:spcPct val="115000"/>
              </a:lnSpc>
              <a:buClr>
                <a:schemeClr val="dk1"/>
              </a:buClr>
              <a:buSzPts val="1100"/>
            </a:pPr>
            <a:r>
              <a:rPr lang="id-ID" sz="1200" dirty="0">
                <a:solidFill>
                  <a:srgbClr val="5F6368"/>
                </a:solidFill>
                <a:latin typeface="Open Sans"/>
                <a:ea typeface="Open Sans"/>
                <a:cs typeface="Open Sans"/>
                <a:sym typeface="Open Sans"/>
              </a:rPr>
              <a:t>Menyediakan akses</a:t>
            </a:r>
          </a:p>
          <a:p>
            <a:pPr lvl="0" algn="ctr">
              <a:lnSpc>
                <a:spcPct val="115000"/>
              </a:lnSpc>
              <a:buClr>
                <a:schemeClr val="dk1"/>
              </a:buClr>
              <a:buSzPts val="1100"/>
            </a:pPr>
            <a:r>
              <a:rPr lang="id-ID" sz="1200" dirty="0">
                <a:solidFill>
                  <a:srgbClr val="5F6368"/>
                </a:solidFill>
                <a:latin typeface="Open Sans"/>
                <a:ea typeface="Open Sans"/>
                <a:cs typeface="Open Sans"/>
                <a:sym typeface="Open Sans"/>
              </a:rPr>
              <a:t>untuk pengguna yang mengalami gangguan penglihatan dengan menambahkan teks alternatif ke gambar</a:t>
            </a:r>
          </a:p>
          <a:p>
            <a:pPr lvl="0" algn="ctr">
              <a:lnSpc>
                <a:spcPct val="115000"/>
              </a:lnSpc>
              <a:buClr>
                <a:schemeClr val="dk1"/>
              </a:buClr>
              <a:buSzPts val="1100"/>
            </a:pPr>
            <a:endParaRPr lang="id-ID" sz="1200" dirty="0">
              <a:solidFill>
                <a:srgbClr val="5F6368"/>
              </a:solidFill>
              <a:latin typeface="Open Sans"/>
              <a:ea typeface="Open Sans"/>
              <a:cs typeface="Open Sans"/>
              <a:sym typeface="Open Sans"/>
            </a:endParaRPr>
          </a:p>
          <a:p>
            <a:pPr lvl="0" algn="ctr">
              <a:lnSpc>
                <a:spcPct val="115000"/>
              </a:lnSpc>
              <a:buClr>
                <a:schemeClr val="dk1"/>
              </a:buClr>
              <a:buSzPts val="1100"/>
            </a:pPr>
            <a:endParaRPr lang="id-ID" sz="1200" dirty="0">
              <a:solidFill>
                <a:srgbClr val="5F6368"/>
              </a:solidFill>
              <a:latin typeface="Open Sans"/>
              <a:ea typeface="Open Sans"/>
              <a:cs typeface="Open Sans"/>
              <a:sym typeface="Open Sans"/>
            </a:endParaRPr>
          </a:p>
        </p:txBody>
      </p:sp>
      <p:sp>
        <p:nvSpPr>
          <p:cNvPr id="363" name="Google Shape;363;p65"/>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65"/>
          <p:cNvSpPr txBox="1"/>
          <p:nvPr/>
        </p:nvSpPr>
        <p:spPr>
          <a:xfrm>
            <a:off x="6026525" y="1917800"/>
            <a:ext cx="2049000" cy="2095928"/>
          </a:xfrm>
          <a:prstGeom prst="rect">
            <a:avLst/>
          </a:prstGeom>
          <a:noFill/>
          <a:ln>
            <a:noFill/>
          </a:ln>
        </p:spPr>
        <p:txBody>
          <a:bodyPr spcFirstLastPara="1" wrap="square" lIns="91425" tIns="91425" rIns="91425" bIns="91425" anchor="t" anchorCtr="0">
            <a:spAutoFit/>
          </a:bodyPr>
          <a:lstStyle/>
          <a:p>
            <a:pPr lvl="0" algn="ctr">
              <a:lnSpc>
                <a:spcPct val="115000"/>
              </a:lnSpc>
              <a:buClr>
                <a:schemeClr val="dk1"/>
              </a:buClr>
              <a:buSzPts val="1100"/>
            </a:pPr>
            <a:r>
              <a:rPr lang="id-ID" sz="1200" dirty="0">
                <a:solidFill>
                  <a:srgbClr val="5F6368"/>
                </a:solidFill>
                <a:latin typeface="Open Sans"/>
                <a:ea typeface="Open Sans"/>
                <a:cs typeface="Open Sans"/>
                <a:sym typeface="Open Sans"/>
              </a:rPr>
              <a:t>Menggunakan</a:t>
            </a:r>
          </a:p>
          <a:p>
            <a:pPr lvl="0" algn="ctr">
              <a:lnSpc>
                <a:spcPct val="115000"/>
              </a:lnSpc>
              <a:buClr>
                <a:schemeClr val="dk1"/>
              </a:buClr>
              <a:buSzPts val="1100"/>
            </a:pPr>
            <a:r>
              <a:rPr lang="id-ID" sz="1200" dirty="0">
                <a:solidFill>
                  <a:srgbClr val="5F6368"/>
                </a:solidFill>
                <a:latin typeface="Open Sans"/>
                <a:ea typeface="Open Sans"/>
                <a:cs typeface="Open Sans"/>
                <a:sym typeface="Open Sans"/>
              </a:rPr>
              <a:t>gambar </a:t>
            </a:r>
            <a:r>
              <a:rPr lang="en-US" sz="1200" dirty="0" err="1" smtClean="0">
                <a:solidFill>
                  <a:srgbClr val="5F6368"/>
                </a:solidFill>
                <a:latin typeface="Open Sans"/>
                <a:ea typeface="Open Sans"/>
                <a:cs typeface="Open Sans"/>
                <a:sym typeface="Open Sans"/>
              </a:rPr>
              <a:t>yag</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bersesuaian</a:t>
            </a:r>
            <a:r>
              <a:rPr lang="en-US" sz="1200" dirty="0" smtClean="0">
                <a:solidFill>
                  <a:srgbClr val="5F6368"/>
                </a:solidFill>
                <a:latin typeface="Open Sans"/>
                <a:ea typeface="Open Sans"/>
                <a:cs typeface="Open Sans"/>
                <a:sym typeface="Open Sans"/>
              </a:rPr>
              <a:t> </a:t>
            </a:r>
            <a:r>
              <a:rPr lang="id-ID" sz="1200" dirty="0" smtClean="0">
                <a:solidFill>
                  <a:srgbClr val="5F6368"/>
                </a:solidFill>
                <a:latin typeface="Open Sans"/>
                <a:ea typeface="Open Sans"/>
                <a:cs typeface="Open Sans"/>
                <a:sym typeface="Open Sans"/>
              </a:rPr>
              <a:t>untuk </a:t>
            </a:r>
            <a:r>
              <a:rPr lang="en-US" sz="1200" dirty="0" err="1" smtClean="0">
                <a:solidFill>
                  <a:srgbClr val="5F6368"/>
                </a:solidFill>
                <a:latin typeface="Open Sans"/>
                <a:ea typeface="Open Sans"/>
                <a:cs typeface="Open Sans"/>
                <a:sym typeface="Open Sans"/>
              </a:rPr>
              <a:t>skema</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pendidikan</a:t>
            </a:r>
            <a:r>
              <a:rPr lang="en-US" sz="1200" dirty="0" smtClean="0">
                <a:solidFill>
                  <a:srgbClr val="5F6368"/>
                </a:solidFill>
                <a:latin typeface="Open Sans"/>
                <a:ea typeface="Open Sans"/>
                <a:cs typeface="Open Sans"/>
                <a:sym typeface="Open Sans"/>
              </a:rPr>
              <a:t> </a:t>
            </a:r>
            <a:r>
              <a:rPr lang="id-ID" sz="1200" dirty="0" smtClean="0">
                <a:solidFill>
                  <a:srgbClr val="5F6368"/>
                </a:solidFill>
                <a:latin typeface="Open Sans"/>
                <a:ea typeface="Open Sans"/>
                <a:cs typeface="Open Sans"/>
                <a:sym typeface="Open Sans"/>
              </a:rPr>
              <a:t>dan </a:t>
            </a:r>
            <a:r>
              <a:rPr lang="en-US" sz="1200" dirty="0" err="1" smtClean="0">
                <a:solidFill>
                  <a:srgbClr val="5F6368"/>
                </a:solidFill>
                <a:latin typeface="Open Sans"/>
                <a:ea typeface="Open Sans"/>
                <a:cs typeface="Open Sans"/>
                <a:sym typeface="Open Sans"/>
              </a:rPr>
              <a:t>topbar</a:t>
            </a:r>
            <a:r>
              <a:rPr lang="en-US" sz="1200" dirty="0" smtClean="0">
                <a:solidFill>
                  <a:srgbClr val="5F6368"/>
                </a:solidFill>
                <a:latin typeface="Open Sans"/>
                <a:ea typeface="Open Sans"/>
                <a:cs typeface="Open Sans"/>
                <a:sym typeface="Open Sans"/>
              </a:rPr>
              <a:t> </a:t>
            </a:r>
            <a:r>
              <a:rPr lang="id-ID" sz="1200" dirty="0" smtClean="0">
                <a:solidFill>
                  <a:srgbClr val="5F6368"/>
                </a:solidFill>
                <a:latin typeface="Open Sans"/>
                <a:ea typeface="Open Sans"/>
                <a:cs typeface="Open Sans"/>
                <a:sym typeface="Open Sans"/>
              </a:rPr>
              <a:t>top</a:t>
            </a:r>
            <a:r>
              <a:rPr lang="en-US" sz="1200" dirty="0" smtClean="0">
                <a:solidFill>
                  <a:srgbClr val="5F6368"/>
                </a:solidFill>
                <a:latin typeface="Open Sans"/>
                <a:ea typeface="Open Sans"/>
                <a:cs typeface="Open Sans"/>
                <a:sym typeface="Open Sans"/>
              </a:rPr>
              <a:t>ping logo</a:t>
            </a:r>
            <a:r>
              <a:rPr lang="id-ID" sz="1200" dirty="0" smtClean="0">
                <a:solidFill>
                  <a:srgbClr val="5F6368"/>
                </a:solidFill>
                <a:latin typeface="Open Sans"/>
                <a:ea typeface="Open Sans"/>
                <a:cs typeface="Open Sans"/>
                <a:sym typeface="Open Sans"/>
              </a:rPr>
              <a:t> </a:t>
            </a:r>
            <a:r>
              <a:rPr lang="id-ID" sz="1200" dirty="0">
                <a:solidFill>
                  <a:srgbClr val="5F6368"/>
                </a:solidFill>
                <a:latin typeface="Open Sans"/>
                <a:ea typeface="Open Sans"/>
                <a:cs typeface="Open Sans"/>
                <a:sym typeface="Open Sans"/>
              </a:rPr>
              <a:t>yang jelas untuk membantu semua pengguna mengerti</a:t>
            </a:r>
          </a:p>
          <a:p>
            <a:pPr lvl="0" algn="ctr">
              <a:lnSpc>
                <a:spcPct val="115000"/>
              </a:lnSpc>
              <a:buClr>
                <a:schemeClr val="dk1"/>
              </a:buClr>
              <a:buSzPts val="1100"/>
            </a:pPr>
            <a:endParaRPr lang="id-ID" sz="1200" dirty="0">
              <a:solidFill>
                <a:srgbClr val="5F6368"/>
              </a:solidFill>
              <a:latin typeface="Open Sans"/>
              <a:ea typeface="Open Sans"/>
              <a:cs typeface="Open Sans"/>
              <a:sym typeface="Open Sans"/>
            </a:endParaRPr>
          </a:p>
          <a:p>
            <a:pPr lvl="0" algn="ctr">
              <a:lnSpc>
                <a:spcPct val="115000"/>
              </a:lnSpc>
              <a:buClr>
                <a:schemeClr val="dk1"/>
              </a:buClr>
              <a:buSzPts val="1100"/>
            </a:pPr>
            <a:endParaRPr lang="id-ID" sz="1200" dirty="0">
              <a:solidFill>
                <a:srgbClr val="5F6368"/>
              </a:solidFill>
              <a:latin typeface="Open Sans"/>
              <a:ea typeface="Open Sans"/>
              <a:cs typeface="Open Sans"/>
              <a:sym typeface="Open Sans"/>
            </a:endParaRPr>
          </a:p>
        </p:txBody>
      </p:sp>
      <p:sp>
        <p:nvSpPr>
          <p:cNvPr id="365" name="Google Shape;365;p65"/>
          <p:cNvSpPr/>
          <p:nvPr/>
        </p:nvSpPr>
        <p:spPr>
          <a:xfrm>
            <a:off x="1479175" y="1233971"/>
            <a:ext cx="513300" cy="513300"/>
          </a:xfrm>
          <a:prstGeom prst="ellipse">
            <a:avLst/>
          </a:prstGeom>
          <a:solidFill>
            <a:srgbClr val="10B98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366" name="Google Shape;366;p65"/>
          <p:cNvSpPr/>
          <p:nvPr/>
        </p:nvSpPr>
        <p:spPr>
          <a:xfrm>
            <a:off x="4136775" y="1233971"/>
            <a:ext cx="513300" cy="513300"/>
          </a:xfrm>
          <a:prstGeom prst="ellipse">
            <a:avLst/>
          </a:prstGeom>
          <a:solidFill>
            <a:srgbClr val="10B98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367" name="Google Shape;367;p65"/>
          <p:cNvSpPr/>
          <p:nvPr/>
        </p:nvSpPr>
        <p:spPr>
          <a:xfrm>
            <a:off x="6794375" y="1233971"/>
            <a:ext cx="513300" cy="513300"/>
          </a:xfrm>
          <a:prstGeom prst="ellipse">
            <a:avLst/>
          </a:prstGeom>
          <a:solidFill>
            <a:srgbClr val="10B98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66"/>
          <p:cNvSpPr/>
          <p:nvPr/>
        </p:nvSpPr>
        <p:spPr>
          <a:xfrm>
            <a:off x="4212000" y="0"/>
            <a:ext cx="493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66"/>
          <p:cNvSpPr txBox="1"/>
          <p:nvPr/>
        </p:nvSpPr>
        <p:spPr>
          <a:xfrm>
            <a:off x="517675" y="524350"/>
            <a:ext cx="7000800" cy="978900"/>
          </a:xfrm>
          <a:prstGeom prst="rect">
            <a:avLst/>
          </a:prstGeom>
          <a:noFill/>
          <a:ln>
            <a:noFill/>
          </a:ln>
        </p:spPr>
        <p:txBody>
          <a:bodyPr spcFirstLastPara="1" wrap="square" lIns="0" tIns="91425" rIns="91425" bIns="91425" anchor="t" anchorCtr="0">
            <a:spAutoFit/>
          </a:bodyPr>
          <a:lstStyle/>
          <a:p>
            <a:pPr marL="0" lvl="0" indent="0" algn="l" rtl="0">
              <a:lnSpc>
                <a:spcPct val="115000"/>
              </a:lnSpc>
              <a:spcBef>
                <a:spcPts val="0"/>
              </a:spcBef>
              <a:spcAft>
                <a:spcPts val="0"/>
              </a:spcAft>
              <a:buNone/>
            </a:pPr>
            <a:r>
              <a:rPr lang="en" sz="2400">
                <a:solidFill>
                  <a:srgbClr val="5F6368"/>
                </a:solidFill>
                <a:latin typeface="Open Sans"/>
                <a:ea typeface="Open Sans"/>
                <a:cs typeface="Open Sans"/>
                <a:sym typeface="Open Sans"/>
              </a:rPr>
              <a:t>High-fidelity</a:t>
            </a:r>
            <a:br>
              <a:rPr lang="en" sz="2400">
                <a:solidFill>
                  <a:srgbClr val="5F6368"/>
                </a:solidFill>
                <a:latin typeface="Open Sans"/>
                <a:ea typeface="Open Sans"/>
                <a:cs typeface="Open Sans"/>
                <a:sym typeface="Open Sans"/>
              </a:rPr>
            </a:br>
            <a:r>
              <a:rPr lang="en" sz="2400">
                <a:solidFill>
                  <a:srgbClr val="5F6368"/>
                </a:solidFill>
                <a:latin typeface="Open Sans"/>
                <a:ea typeface="Open Sans"/>
                <a:cs typeface="Open Sans"/>
                <a:sym typeface="Open Sans"/>
              </a:rPr>
              <a:t>prototype</a:t>
            </a:r>
            <a:endParaRPr sz="2400">
              <a:solidFill>
                <a:srgbClr val="5F6368"/>
              </a:solidFill>
              <a:latin typeface="Open Sans"/>
              <a:ea typeface="Open Sans"/>
              <a:cs typeface="Open Sans"/>
              <a:sym typeface="Open Sans"/>
            </a:endParaRPr>
          </a:p>
        </p:txBody>
      </p:sp>
      <p:sp>
        <p:nvSpPr>
          <p:cNvPr id="374" name="Google Shape;374;p66"/>
          <p:cNvSpPr txBox="1"/>
          <p:nvPr/>
        </p:nvSpPr>
        <p:spPr>
          <a:xfrm>
            <a:off x="532873" y="1793800"/>
            <a:ext cx="3336674" cy="507801"/>
          </a:xfrm>
          <a:prstGeom prst="rect">
            <a:avLst/>
          </a:prstGeom>
          <a:noFill/>
          <a:ln>
            <a:noFill/>
          </a:ln>
        </p:spPr>
        <p:txBody>
          <a:bodyPr spcFirstLastPara="1" wrap="square" lIns="0" tIns="91425" rIns="91425" bIns="91425" anchor="t" anchorCtr="0">
            <a:spAutoFit/>
          </a:bodyPr>
          <a:lstStyle/>
          <a:p>
            <a:pPr lvl="0">
              <a:lnSpc>
                <a:spcPct val="150000"/>
              </a:lnSpc>
            </a:pPr>
            <a:r>
              <a:rPr lang="id-ID" dirty="0" smtClean="0">
                <a:latin typeface="Open Sans"/>
                <a:ea typeface="Open Sans"/>
                <a:cs typeface="Open Sans"/>
                <a:sym typeface="Open Sans"/>
                <a:hlinkClick r:id="rId3"/>
              </a:rPr>
              <a:t>Link Presentasi Prototype</a:t>
            </a:r>
            <a:endParaRPr dirty="0">
              <a:latin typeface="Open Sans"/>
              <a:ea typeface="Open Sans"/>
              <a:cs typeface="Open Sans"/>
              <a:sym typeface="Open Sans"/>
            </a:endParaRPr>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15606" y="1079236"/>
            <a:ext cx="4444028" cy="2847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8B5CF6"/>
        </a:solidFill>
        <a:effectLst/>
      </p:bgPr>
    </p:bg>
    <p:spTree>
      <p:nvGrpSpPr>
        <p:cNvPr id="1" name="Shape 379"/>
        <p:cNvGrpSpPr/>
        <p:nvPr/>
      </p:nvGrpSpPr>
      <p:grpSpPr>
        <a:xfrm>
          <a:off x="0" y="0"/>
          <a:ext cx="0" cy="0"/>
          <a:chOff x="0" y="0"/>
          <a:chExt cx="0" cy="0"/>
        </a:xfrm>
      </p:grpSpPr>
      <p:sp>
        <p:nvSpPr>
          <p:cNvPr id="380" name="Google Shape;380;p67"/>
          <p:cNvSpPr txBox="1"/>
          <p:nvPr/>
        </p:nvSpPr>
        <p:spPr>
          <a:xfrm>
            <a:off x="3721275" y="1886850"/>
            <a:ext cx="3990000" cy="1369800"/>
          </a:xfrm>
          <a:prstGeom prst="rect">
            <a:avLst/>
          </a:prstGeom>
          <a:noFill/>
          <a:ln>
            <a:noFill/>
          </a:ln>
        </p:spPr>
        <p:txBody>
          <a:bodyPr spcFirstLastPara="1" wrap="square" lIns="91425" tIns="91425" rIns="91425" bIns="91425" anchor="ctr" anchorCtr="0">
            <a:no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Usability Study Plan</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Insight Hasil Test</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Modifikasi Desain Berdasarkan Insight</a:t>
            </a:r>
            <a:endParaRPr>
              <a:solidFill>
                <a:srgbClr val="FFFFFF"/>
              </a:solidFill>
              <a:latin typeface="Open Sans"/>
              <a:ea typeface="Open Sans"/>
              <a:cs typeface="Open Sans"/>
              <a:sym typeface="Open Sans"/>
            </a:endParaRPr>
          </a:p>
        </p:txBody>
      </p:sp>
      <p:sp>
        <p:nvSpPr>
          <p:cNvPr id="381" name="Google Shape;381;p67"/>
          <p:cNvSpPr txBox="1"/>
          <p:nvPr/>
        </p:nvSpPr>
        <p:spPr>
          <a:xfrm>
            <a:off x="-468875" y="2082300"/>
            <a:ext cx="3704400" cy="9789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UX Research &amp;</a:t>
            </a:r>
            <a:br>
              <a:rPr lang="en" sz="2400">
                <a:solidFill>
                  <a:srgbClr val="FFFFFF"/>
                </a:solidFill>
                <a:latin typeface="Open Sans"/>
                <a:ea typeface="Open Sans"/>
                <a:cs typeface="Open Sans"/>
                <a:sym typeface="Open Sans"/>
              </a:rPr>
            </a:br>
            <a:r>
              <a:rPr lang="en" sz="2400">
                <a:solidFill>
                  <a:srgbClr val="FFFFFF"/>
                </a:solidFill>
                <a:latin typeface="Open Sans"/>
                <a:ea typeface="Open Sans"/>
                <a:cs typeface="Open Sans"/>
                <a:sym typeface="Open Sans"/>
              </a:rPr>
              <a:t>Testing </a:t>
            </a:r>
            <a:endParaRPr sz="2400">
              <a:solidFill>
                <a:srgbClr val="FFFFFF"/>
              </a:solidFill>
              <a:latin typeface="Open Sans"/>
              <a:ea typeface="Open Sans"/>
              <a:cs typeface="Open Sans"/>
              <a:sym typeface="Open Sans"/>
            </a:endParaRPr>
          </a:p>
        </p:txBody>
      </p:sp>
      <p:cxnSp>
        <p:nvCxnSpPr>
          <p:cNvPr id="382" name="Google Shape;382;p67"/>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68"/>
          <p:cNvSpPr txBox="1"/>
          <p:nvPr/>
        </p:nvSpPr>
        <p:spPr>
          <a:xfrm>
            <a:off x="517675" y="4481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Plan</a:t>
            </a:r>
            <a:endParaRPr sz="2400">
              <a:solidFill>
                <a:srgbClr val="5F6368"/>
              </a:solidFill>
              <a:latin typeface="Open Sans"/>
              <a:ea typeface="Open Sans"/>
              <a:cs typeface="Open Sans"/>
              <a:sym typeface="Open Sans"/>
            </a:endParaRPr>
          </a:p>
        </p:txBody>
      </p:sp>
      <p:sp>
        <p:nvSpPr>
          <p:cNvPr id="3" name="Rectangle 1"/>
          <p:cNvSpPr>
            <a:spLocks noChangeArrowheads="1"/>
          </p:cNvSpPr>
          <p:nvPr/>
        </p:nvSpPr>
        <p:spPr bwMode="auto">
          <a:xfrm>
            <a:off x="3429357" y="86966"/>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id-ID" sz="1100" b="0" i="0" u="none" strike="noStrike" cap="none" normalizeH="0" baseline="0" dirty="0" smtClean="0">
                <a:ln>
                  <a:noFill/>
                </a:ln>
                <a:solidFill>
                  <a:schemeClr val="tx1"/>
                </a:solidFill>
                <a:effectLst/>
                <a:latin typeface="Arial" pitchFamily="34" charset="0"/>
                <a:ea typeface="Arial" pitchFamily="34" charset="0"/>
                <a:cs typeface="Arial" pitchFamily="34" charset="0"/>
              </a:rPr>
              <a:t>Perencanaan UX Research</a:t>
            </a:r>
            <a:r>
              <a:rPr kumimoji="0" lang="id-ID" sz="1100" b="0" i="0" u="none" strike="noStrike" cap="none" normalizeH="0" baseline="0" dirty="0" smtClean="0">
                <a:ln>
                  <a:noFill/>
                </a:ln>
                <a:solidFill>
                  <a:srgbClr val="4185F4"/>
                </a:solidFill>
                <a:effectLst/>
                <a:latin typeface="Arial" pitchFamily="34" charset="0"/>
                <a:ea typeface="Arial" pitchFamily="34" charset="0"/>
                <a:cs typeface="Arial" pitchFamily="34" charset="0"/>
              </a:rPr>
              <a:t> </a:t>
            </a:r>
            <a:r>
              <a:rPr kumimoji="0" lang="id-ID" sz="1100" b="0" i="0" u="none" strike="noStrike" cap="none" normalizeH="0" baseline="0" dirty="0" smtClean="0">
                <a:ln>
                  <a:noFill/>
                </a:ln>
                <a:solidFill>
                  <a:srgbClr val="5E6268"/>
                </a:solidFill>
                <a:effectLst/>
                <a:latin typeface="Arial" pitchFamily="34" charset="0"/>
                <a:ea typeface="Arial" pitchFamily="34" charset="0"/>
                <a:cs typeface="Arial" pitchFamily="34" charset="0"/>
              </a:rPr>
              <a:t>— </a:t>
            </a:r>
            <a:r>
              <a:rPr kumimoji="0" lang="en-US" sz="1100" b="0" i="0" u="none" strike="noStrike" cap="none" normalizeH="0" baseline="0" dirty="0" smtClean="0">
                <a:ln>
                  <a:noFill/>
                </a:ln>
                <a:solidFill>
                  <a:srgbClr val="5E6268"/>
                </a:solidFill>
                <a:effectLst/>
                <a:latin typeface="Arial" pitchFamily="34" charset="0"/>
                <a:ea typeface="Arial" pitchFamily="34" charset="0"/>
                <a:cs typeface="Arial" pitchFamily="34" charset="0"/>
              </a:rPr>
              <a:t>ASIP (</a:t>
            </a:r>
            <a:r>
              <a:rPr kumimoji="0" lang="en-US" sz="1100" b="0" i="0" u="none" strike="noStrike" cap="none" normalizeH="0" baseline="0" dirty="0" err="1" smtClean="0">
                <a:ln>
                  <a:noFill/>
                </a:ln>
                <a:solidFill>
                  <a:srgbClr val="5E6268"/>
                </a:solidFill>
                <a:effectLst/>
                <a:latin typeface="Arial" pitchFamily="34" charset="0"/>
                <a:ea typeface="Arial" pitchFamily="34" charset="0"/>
                <a:cs typeface="Arial" pitchFamily="34" charset="0"/>
              </a:rPr>
              <a:t>Aplikasi</a:t>
            </a:r>
            <a:r>
              <a:rPr kumimoji="0" lang="en-US" sz="1100" b="0" i="0" u="none" strike="noStrike" cap="none" normalizeH="0" baseline="0" dirty="0" smtClean="0">
                <a:ln>
                  <a:noFill/>
                </a:ln>
                <a:solidFill>
                  <a:srgbClr val="5E6268"/>
                </a:solidFill>
                <a:effectLst/>
                <a:latin typeface="Arial" pitchFamily="34" charset="0"/>
                <a:ea typeface="Arial" pitchFamily="34" charset="0"/>
                <a:cs typeface="Arial" pitchFamily="34" charset="0"/>
              </a:rPr>
              <a:t> </a:t>
            </a:r>
            <a:r>
              <a:rPr kumimoji="0" lang="en-US" sz="1100" b="0" i="0" u="none" strike="noStrike" cap="none" normalizeH="0" baseline="0" dirty="0" err="1" smtClean="0">
                <a:ln>
                  <a:noFill/>
                </a:ln>
                <a:solidFill>
                  <a:srgbClr val="5E6268"/>
                </a:solidFill>
                <a:effectLst/>
                <a:latin typeface="Arial" pitchFamily="34" charset="0"/>
                <a:ea typeface="Arial" pitchFamily="34" charset="0"/>
                <a:cs typeface="Arial" pitchFamily="34" charset="0"/>
              </a:rPr>
              <a:t>Sistem</a:t>
            </a:r>
            <a:r>
              <a:rPr kumimoji="0" lang="en-US" sz="1100" b="0" i="0" u="none" strike="noStrike" cap="none" normalizeH="0" baseline="0" dirty="0" smtClean="0">
                <a:ln>
                  <a:noFill/>
                </a:ln>
                <a:solidFill>
                  <a:srgbClr val="5E6268"/>
                </a:solidFill>
                <a:effectLst/>
                <a:latin typeface="Arial" pitchFamily="34" charset="0"/>
                <a:ea typeface="Arial" pitchFamily="34" charset="0"/>
                <a:cs typeface="Arial" pitchFamily="34" charset="0"/>
              </a:rPr>
              <a:t> </a:t>
            </a:r>
            <a:r>
              <a:rPr kumimoji="0" lang="en-US" sz="1100" b="0" i="0" u="none" strike="noStrike" cap="none" normalizeH="0" baseline="0" dirty="0" err="1" smtClean="0">
                <a:ln>
                  <a:noFill/>
                </a:ln>
                <a:solidFill>
                  <a:srgbClr val="5E6268"/>
                </a:solidFill>
                <a:effectLst/>
                <a:latin typeface="Arial" pitchFamily="34" charset="0"/>
                <a:ea typeface="Arial" pitchFamily="34" charset="0"/>
                <a:cs typeface="Arial" pitchFamily="34" charset="0"/>
              </a:rPr>
              <a:t>Informasi</a:t>
            </a:r>
            <a:r>
              <a:rPr kumimoji="0" lang="en-US" sz="1100" b="0" i="0" u="none" strike="noStrike" cap="none" normalizeH="0" baseline="0" dirty="0" smtClean="0">
                <a:ln>
                  <a:noFill/>
                </a:ln>
                <a:solidFill>
                  <a:srgbClr val="5E6268"/>
                </a:solidFill>
                <a:effectLst/>
                <a:latin typeface="Arial" pitchFamily="34" charset="0"/>
                <a:ea typeface="Arial" pitchFamily="34" charset="0"/>
                <a:cs typeface="Arial" pitchFamily="34" charset="0"/>
              </a:rPr>
              <a:t> </a:t>
            </a:r>
            <a:r>
              <a:rPr kumimoji="0" lang="en-US" sz="1100" b="0" i="0" u="none" strike="noStrike" cap="none" normalizeH="0" baseline="0" dirty="0" err="1" smtClean="0">
                <a:ln>
                  <a:noFill/>
                </a:ln>
                <a:solidFill>
                  <a:srgbClr val="5E6268"/>
                </a:solidFill>
                <a:effectLst/>
                <a:latin typeface="Arial" pitchFamily="34" charset="0"/>
                <a:ea typeface="Arial" pitchFamily="34" charset="0"/>
                <a:cs typeface="Arial" pitchFamily="34" charset="0"/>
              </a:rPr>
              <a:t>Penjadwalan</a:t>
            </a:r>
            <a:r>
              <a:rPr kumimoji="0" lang="en-US" sz="1100" b="0" i="0" u="none" strike="noStrike" cap="none" normalizeH="0" baseline="0" dirty="0" smtClean="0">
                <a:ln>
                  <a:noFill/>
                </a:ln>
                <a:solidFill>
                  <a:srgbClr val="5E6268"/>
                </a:solidFill>
                <a:effectLst/>
                <a:latin typeface="Arial" pitchFamily="34" charset="0"/>
                <a:ea typeface="Arial" pitchFamily="34" charset="0"/>
                <a:cs typeface="Arial" pitchFamily="34" charset="0"/>
              </a:rPr>
              <a:t>)</a:t>
            </a:r>
            <a:endParaRPr kumimoji="0" lang="id-ID" sz="6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id-ID"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90" y="2828125"/>
            <a:ext cx="3851380" cy="13852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40656" y="236842"/>
            <a:ext cx="4615528" cy="48279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70"/>
          <p:cNvSpPr txBox="1"/>
          <p:nvPr/>
        </p:nvSpPr>
        <p:spPr>
          <a:xfrm>
            <a:off x="517675" y="4481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Usability study: Insight</a:t>
            </a:r>
            <a:endParaRPr sz="2400">
              <a:solidFill>
                <a:srgbClr val="5F6368"/>
              </a:solidFill>
              <a:latin typeface="Open Sans"/>
              <a:ea typeface="Open Sans"/>
              <a:cs typeface="Open Sans"/>
              <a:sym typeface="Open Sans"/>
            </a:endParaRPr>
          </a:p>
        </p:txBody>
      </p:sp>
      <p:sp>
        <p:nvSpPr>
          <p:cNvPr id="402" name="Google Shape;402;p70"/>
          <p:cNvSpPr txBox="1"/>
          <p:nvPr/>
        </p:nvSpPr>
        <p:spPr>
          <a:xfrm>
            <a:off x="532875" y="1050575"/>
            <a:ext cx="7873500" cy="927916"/>
          </a:xfrm>
          <a:prstGeom prst="rect">
            <a:avLst/>
          </a:prstGeom>
          <a:noFill/>
          <a:ln>
            <a:noFill/>
          </a:ln>
        </p:spPr>
        <p:txBody>
          <a:bodyPr spcFirstLastPara="1" wrap="square" lIns="0" tIns="91425" rIns="91425" bIns="91425" anchor="t" anchorCtr="0">
            <a:spAutoFit/>
          </a:bodyPr>
          <a:lstStyle/>
          <a:p>
            <a:pPr lvl="0">
              <a:lnSpc>
                <a:spcPct val="115000"/>
              </a:lnSpc>
            </a:pPr>
            <a:r>
              <a:rPr lang="id-ID" dirty="0">
                <a:solidFill>
                  <a:srgbClr val="5F6368"/>
                </a:solidFill>
                <a:latin typeface="Open Sans"/>
                <a:ea typeface="Open Sans"/>
                <a:cs typeface="Open Sans"/>
                <a:sym typeface="Open Sans"/>
              </a:rPr>
              <a:t>Usability Study dilakukan secara Unmoderated yang bertujuan untuk mengetahui seberapa mudah alur </a:t>
            </a:r>
            <a:r>
              <a:rPr lang="en-US" dirty="0" smtClean="0">
                <a:solidFill>
                  <a:srgbClr val="5F6368"/>
                </a:solidFill>
                <a:latin typeface="Open Sans"/>
                <a:ea typeface="Open Sans"/>
                <a:cs typeface="Open Sans"/>
                <a:sym typeface="Open Sans"/>
              </a:rPr>
              <a:t>proses </a:t>
            </a:r>
            <a:r>
              <a:rPr lang="en-US" dirty="0" err="1" smtClean="0">
                <a:solidFill>
                  <a:srgbClr val="5F6368"/>
                </a:solidFill>
                <a:latin typeface="Open Sans"/>
                <a:ea typeface="Open Sans"/>
                <a:cs typeface="Open Sans"/>
                <a:sym typeface="Open Sans"/>
              </a:rPr>
              <a:t>penjadwalan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dengan</a:t>
            </a:r>
            <a:r>
              <a:rPr lang="en-US" dirty="0" smtClean="0">
                <a:solidFill>
                  <a:srgbClr val="5F6368"/>
                </a:solidFill>
                <a:latin typeface="Open Sans"/>
                <a:ea typeface="Open Sans"/>
                <a:cs typeface="Open Sans"/>
                <a:sym typeface="Open Sans"/>
              </a:rPr>
              <a:t> foreign key </a:t>
            </a:r>
            <a:r>
              <a:rPr lang="en-US" dirty="0" err="1" smtClean="0">
                <a:solidFill>
                  <a:srgbClr val="5F6368"/>
                </a:solidFill>
                <a:latin typeface="Open Sans"/>
                <a:ea typeface="Open Sans"/>
                <a:cs typeface="Open Sans"/>
                <a:sym typeface="Open Sans"/>
              </a:rPr>
              <a:t>kode-kode</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unik</a:t>
            </a:r>
            <a:r>
              <a:rPr lang="en-US" dirty="0" smtClean="0">
                <a:solidFill>
                  <a:srgbClr val="5F6368"/>
                </a:solidFill>
                <a:latin typeface="Open Sans"/>
                <a:ea typeface="Open Sans"/>
                <a:cs typeface="Open Sans"/>
                <a:sym typeface="Open Sans"/>
              </a:rPr>
              <a:t> yang </a:t>
            </a:r>
            <a:r>
              <a:rPr lang="en-US" dirty="0" err="1" smtClean="0">
                <a:solidFill>
                  <a:srgbClr val="5F6368"/>
                </a:solidFill>
                <a:latin typeface="Open Sans"/>
                <a:ea typeface="Open Sans"/>
                <a:cs typeface="Open Sans"/>
                <a:sym typeface="Open Sans"/>
              </a:rPr>
              <a:t>saling</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berhubungan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dan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terkoneksi</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satu</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dengan</a:t>
            </a:r>
            <a:r>
              <a:rPr lang="en-US" dirty="0" smtClean="0">
                <a:solidFill>
                  <a:srgbClr val="5F6368"/>
                </a:solidFill>
                <a:latin typeface="Open Sans"/>
                <a:ea typeface="Open Sans"/>
                <a:cs typeface="Open Sans"/>
                <a:sym typeface="Open Sans"/>
              </a:rPr>
              <a:t> lain.</a:t>
            </a:r>
            <a:endParaRPr dirty="0">
              <a:solidFill>
                <a:srgbClr val="5F6368"/>
              </a:solidFill>
              <a:latin typeface="Open Sans"/>
              <a:ea typeface="Open Sans"/>
              <a:cs typeface="Open Sans"/>
              <a:sym typeface="Open Sans"/>
            </a:endParaRPr>
          </a:p>
        </p:txBody>
      </p:sp>
      <p:sp>
        <p:nvSpPr>
          <p:cNvPr id="403" name="Google Shape;403;p70"/>
          <p:cNvSpPr txBox="1"/>
          <p:nvPr/>
        </p:nvSpPr>
        <p:spPr>
          <a:xfrm>
            <a:off x="456675" y="2022575"/>
            <a:ext cx="33360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b="1">
                <a:solidFill>
                  <a:srgbClr val="8B5CF6"/>
                </a:solidFill>
                <a:latin typeface="Open Sans"/>
                <a:ea typeface="Open Sans"/>
                <a:cs typeface="Open Sans"/>
                <a:sym typeface="Open Sans"/>
              </a:rPr>
              <a:t>Insight</a:t>
            </a:r>
            <a:endParaRPr b="1">
              <a:solidFill>
                <a:srgbClr val="8B5CF6"/>
              </a:solidFill>
            </a:endParaRPr>
          </a:p>
        </p:txBody>
      </p:sp>
      <p:sp>
        <p:nvSpPr>
          <p:cNvPr id="404" name="Google Shape;404;p70"/>
          <p:cNvSpPr/>
          <p:nvPr/>
        </p:nvSpPr>
        <p:spPr>
          <a:xfrm>
            <a:off x="456675" y="2422775"/>
            <a:ext cx="7949700" cy="2063700"/>
          </a:xfrm>
          <a:prstGeom prst="rect">
            <a:avLst/>
          </a:prstGeom>
          <a:solidFill>
            <a:srgbClr val="FA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70"/>
          <p:cNvSpPr txBox="1"/>
          <p:nvPr/>
        </p:nvSpPr>
        <p:spPr>
          <a:xfrm>
            <a:off x="963300" y="2568500"/>
            <a:ext cx="7234200" cy="432396"/>
          </a:xfrm>
          <a:prstGeom prst="rect">
            <a:avLst/>
          </a:prstGeom>
          <a:noFill/>
          <a:ln>
            <a:noFill/>
          </a:ln>
        </p:spPr>
        <p:txBody>
          <a:bodyPr spcFirstLastPara="1" wrap="square" lIns="91425" tIns="91425" rIns="91425" bIns="91425" anchor="t" anchorCtr="0">
            <a:spAutoFit/>
          </a:bodyPr>
          <a:lstStyle/>
          <a:p>
            <a:pPr lvl="0">
              <a:lnSpc>
                <a:spcPct val="115000"/>
              </a:lnSpc>
            </a:pPr>
            <a:r>
              <a:rPr lang="id-ID" dirty="0">
                <a:solidFill>
                  <a:srgbClr val="5F6368"/>
                </a:solidFill>
                <a:latin typeface="Open Sans"/>
                <a:ea typeface="Open Sans"/>
                <a:cs typeface="Open Sans"/>
                <a:sym typeface="Open Sans"/>
              </a:rPr>
              <a:t>Ternyata pengguna ingin mengakses fitur tambah menu dengan lebih cepat.</a:t>
            </a:r>
            <a:endParaRPr dirty="0">
              <a:solidFill>
                <a:srgbClr val="5F6368"/>
              </a:solidFill>
              <a:latin typeface="Open Sans"/>
              <a:ea typeface="Open Sans"/>
              <a:cs typeface="Open Sans"/>
              <a:sym typeface="Open Sans"/>
            </a:endParaRPr>
          </a:p>
        </p:txBody>
      </p:sp>
      <p:sp>
        <p:nvSpPr>
          <p:cNvPr id="406" name="Google Shape;406;p70"/>
          <p:cNvSpPr/>
          <p:nvPr/>
        </p:nvSpPr>
        <p:spPr>
          <a:xfrm>
            <a:off x="650325" y="2631198"/>
            <a:ext cx="274800" cy="274800"/>
          </a:xfrm>
          <a:prstGeom prst="ellipse">
            <a:avLst/>
          </a:prstGeom>
          <a:solidFill>
            <a:srgbClr val="8B5CF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1</a:t>
            </a:r>
            <a:endParaRPr>
              <a:solidFill>
                <a:srgbClr val="FFFFFF"/>
              </a:solidFill>
              <a:latin typeface="Google Sans Medium"/>
              <a:ea typeface="Google Sans Medium"/>
              <a:cs typeface="Google Sans Medium"/>
              <a:sym typeface="Google Sans Medium"/>
            </a:endParaRPr>
          </a:p>
        </p:txBody>
      </p:sp>
      <p:sp>
        <p:nvSpPr>
          <p:cNvPr id="407" name="Google Shape;407;p70"/>
          <p:cNvSpPr txBox="1"/>
          <p:nvPr/>
        </p:nvSpPr>
        <p:spPr>
          <a:xfrm>
            <a:off x="963300" y="3198325"/>
            <a:ext cx="7354800" cy="680156"/>
          </a:xfrm>
          <a:prstGeom prst="rect">
            <a:avLst/>
          </a:prstGeom>
          <a:noFill/>
          <a:ln>
            <a:noFill/>
          </a:ln>
        </p:spPr>
        <p:txBody>
          <a:bodyPr spcFirstLastPara="1" wrap="square" lIns="91425" tIns="91425" rIns="91425" bIns="91425" anchor="t" anchorCtr="0">
            <a:spAutoFit/>
          </a:bodyPr>
          <a:lstStyle/>
          <a:p>
            <a:pPr lvl="0">
              <a:lnSpc>
                <a:spcPct val="115000"/>
              </a:lnSpc>
            </a:pPr>
            <a:r>
              <a:rPr lang="id-ID" dirty="0">
                <a:solidFill>
                  <a:srgbClr val="5F6368"/>
                </a:solidFill>
                <a:latin typeface="Open Sans"/>
                <a:ea typeface="Open Sans"/>
                <a:cs typeface="Open Sans"/>
                <a:sym typeface="Open Sans"/>
              </a:rPr>
              <a:t>Ternyata pengguna membutuhkan penanda yang lebih jelas pada kolom </a:t>
            </a:r>
            <a:r>
              <a:rPr lang="en-US" dirty="0" smtClean="0">
                <a:solidFill>
                  <a:srgbClr val="5F6368"/>
                </a:solidFill>
                <a:latin typeface="Open Sans"/>
                <a:ea typeface="Open Sans"/>
                <a:cs typeface="Open Sans"/>
                <a:sym typeface="Open Sans"/>
              </a:rPr>
              <a:t>form login </a:t>
            </a:r>
            <a:r>
              <a:rPr lang="en-US" dirty="0" err="1" smtClean="0">
                <a:solidFill>
                  <a:srgbClr val="5F6368"/>
                </a:solidFill>
                <a:latin typeface="Open Sans"/>
                <a:ea typeface="Open Sans"/>
                <a:cs typeface="Open Sans"/>
                <a:sym typeface="Open Sans"/>
              </a:rPr>
              <a:t>dan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catatan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untuk</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registrasi</a:t>
            </a:r>
            <a:r>
              <a:rPr lang="id-ID" dirty="0" smtClean="0">
                <a:solidFill>
                  <a:srgbClr val="5F6368"/>
                </a:solidFill>
                <a:latin typeface="Open Sans"/>
                <a:ea typeface="Open Sans"/>
                <a:cs typeface="Open Sans"/>
                <a:sym typeface="Open Sans"/>
              </a:rPr>
              <a:t>.</a:t>
            </a:r>
            <a:endParaRPr lang="id-ID" dirty="0">
              <a:solidFill>
                <a:srgbClr val="5F6368"/>
              </a:solidFill>
              <a:latin typeface="Open Sans"/>
              <a:ea typeface="Open Sans"/>
              <a:cs typeface="Open Sans"/>
              <a:sym typeface="Open Sans"/>
            </a:endParaRPr>
          </a:p>
        </p:txBody>
      </p:sp>
      <p:sp>
        <p:nvSpPr>
          <p:cNvPr id="408" name="Google Shape;408;p70"/>
          <p:cNvSpPr/>
          <p:nvPr/>
        </p:nvSpPr>
        <p:spPr>
          <a:xfrm>
            <a:off x="650325" y="3261023"/>
            <a:ext cx="274800" cy="274800"/>
          </a:xfrm>
          <a:prstGeom prst="ellipse">
            <a:avLst/>
          </a:prstGeom>
          <a:solidFill>
            <a:srgbClr val="8B5CF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2</a:t>
            </a:r>
            <a:endParaRPr>
              <a:solidFill>
                <a:srgbClr val="FFFFFF"/>
              </a:solidFill>
              <a:latin typeface="Google Sans Medium"/>
              <a:ea typeface="Google Sans Medium"/>
              <a:cs typeface="Google Sans Medium"/>
              <a:sym typeface="Google Sans Medium"/>
            </a:endParaRPr>
          </a:p>
        </p:txBody>
      </p:sp>
      <p:sp>
        <p:nvSpPr>
          <p:cNvPr id="409" name="Google Shape;409;p70"/>
          <p:cNvSpPr txBox="1"/>
          <p:nvPr/>
        </p:nvSpPr>
        <p:spPr>
          <a:xfrm>
            <a:off x="916165" y="3828150"/>
            <a:ext cx="7281300" cy="432396"/>
          </a:xfrm>
          <a:prstGeom prst="rect">
            <a:avLst/>
          </a:prstGeom>
          <a:noFill/>
          <a:ln>
            <a:noFill/>
          </a:ln>
        </p:spPr>
        <p:txBody>
          <a:bodyPr spcFirstLastPara="1" wrap="square" lIns="91425" tIns="91425" rIns="91425" bIns="91425" anchor="t" anchorCtr="0">
            <a:spAutoFit/>
          </a:bodyPr>
          <a:lstStyle/>
          <a:p>
            <a:pPr lvl="0">
              <a:lnSpc>
                <a:spcPct val="115000"/>
              </a:lnSpc>
            </a:pPr>
            <a:r>
              <a:rPr lang="id-ID" dirty="0">
                <a:solidFill>
                  <a:srgbClr val="5F6368"/>
                </a:solidFill>
                <a:latin typeface="Open Sans"/>
                <a:ea typeface="Open Sans"/>
                <a:cs typeface="Open Sans"/>
                <a:sym typeface="Open Sans"/>
              </a:rPr>
              <a:t>Ternyata pengguna sering </a:t>
            </a:r>
            <a:r>
              <a:rPr lang="en-US" dirty="0" err="1" smtClean="0">
                <a:solidFill>
                  <a:srgbClr val="5F6368"/>
                </a:solidFill>
                <a:latin typeface="Open Sans"/>
                <a:ea typeface="Open Sans"/>
                <a:cs typeface="Open Sans"/>
                <a:sym typeface="Open Sans"/>
              </a:rPr>
              <a:t>kesulitan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jika</a:t>
            </a:r>
            <a:r>
              <a:rPr lang="id-ID"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inputan</a:t>
            </a:r>
            <a:r>
              <a:rPr lang="en-US" dirty="0" smtClean="0">
                <a:solidFill>
                  <a:srgbClr val="5F6368"/>
                </a:solidFill>
                <a:latin typeface="Open Sans"/>
                <a:ea typeface="Open Sans"/>
                <a:cs typeface="Open Sans"/>
                <a:sym typeface="Open Sans"/>
              </a:rPr>
              <a:t> </a:t>
            </a:r>
            <a:r>
              <a:rPr lang="en-US" dirty="0" err="1" smtClean="0">
                <a:solidFill>
                  <a:srgbClr val="5F6368"/>
                </a:solidFill>
                <a:latin typeface="Open Sans"/>
                <a:ea typeface="Open Sans"/>
                <a:cs typeface="Open Sans"/>
                <a:sym typeface="Open Sans"/>
              </a:rPr>
              <a:t>atribut</a:t>
            </a:r>
            <a:r>
              <a:rPr lang="en-US" dirty="0" smtClean="0">
                <a:solidFill>
                  <a:srgbClr val="5F6368"/>
                </a:solidFill>
                <a:latin typeface="Open Sans"/>
                <a:ea typeface="Open Sans"/>
                <a:cs typeface="Open Sans"/>
                <a:sym typeface="Open Sans"/>
              </a:rPr>
              <a:t> data</a:t>
            </a:r>
            <a:r>
              <a:rPr lang="id-ID" dirty="0" smtClean="0">
                <a:solidFill>
                  <a:srgbClr val="5F6368"/>
                </a:solidFill>
                <a:latin typeface="Open Sans"/>
                <a:ea typeface="Open Sans"/>
                <a:cs typeface="Open Sans"/>
                <a:sym typeface="Open Sans"/>
              </a:rPr>
              <a:t> </a:t>
            </a:r>
            <a:r>
              <a:rPr lang="id-ID" dirty="0">
                <a:solidFill>
                  <a:srgbClr val="5F6368"/>
                </a:solidFill>
                <a:latin typeface="Open Sans"/>
                <a:ea typeface="Open Sans"/>
                <a:cs typeface="Open Sans"/>
                <a:sym typeface="Open Sans"/>
              </a:rPr>
              <a:t>sudah dibuat default.</a:t>
            </a:r>
          </a:p>
        </p:txBody>
      </p:sp>
      <p:sp>
        <p:nvSpPr>
          <p:cNvPr id="410" name="Google Shape;410;p70"/>
          <p:cNvSpPr/>
          <p:nvPr/>
        </p:nvSpPr>
        <p:spPr>
          <a:xfrm>
            <a:off x="650313" y="3890848"/>
            <a:ext cx="274800" cy="274800"/>
          </a:xfrm>
          <a:prstGeom prst="ellipse">
            <a:avLst/>
          </a:prstGeom>
          <a:solidFill>
            <a:srgbClr val="8B5CF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FFFFFF"/>
                </a:solidFill>
                <a:latin typeface="Google Sans Medium"/>
                <a:ea typeface="Google Sans Medium"/>
                <a:cs typeface="Google Sans Medium"/>
                <a:sym typeface="Google Sans Medium"/>
              </a:rPr>
              <a:t>3</a:t>
            </a:r>
            <a:endParaRPr>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71"/>
          <p:cNvSpPr txBox="1"/>
          <p:nvPr/>
        </p:nvSpPr>
        <p:spPr>
          <a:xfrm>
            <a:off x="517675" y="524350"/>
            <a:ext cx="70008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Clr>
                <a:schemeClr val="dk1"/>
              </a:buClr>
              <a:buSzPts val="1100"/>
              <a:buFont typeface="Arial"/>
              <a:buNone/>
            </a:pPr>
            <a:r>
              <a:rPr lang="en" sz="2400">
                <a:solidFill>
                  <a:srgbClr val="5F6368"/>
                </a:solidFill>
                <a:latin typeface="Open Sans"/>
                <a:ea typeface="Open Sans"/>
                <a:cs typeface="Open Sans"/>
                <a:sym typeface="Open Sans"/>
              </a:rPr>
              <a:t>Modifikasi Desain</a:t>
            </a:r>
            <a:endParaRPr sz="2400">
              <a:solidFill>
                <a:srgbClr val="5F6368"/>
              </a:solidFill>
              <a:latin typeface="Open Sans"/>
              <a:ea typeface="Open Sans"/>
              <a:cs typeface="Open Sans"/>
              <a:sym typeface="Open Sans"/>
            </a:endParaRPr>
          </a:p>
        </p:txBody>
      </p:sp>
      <p:sp>
        <p:nvSpPr>
          <p:cNvPr id="416" name="Google Shape;416;p71"/>
          <p:cNvSpPr txBox="1"/>
          <p:nvPr/>
        </p:nvSpPr>
        <p:spPr>
          <a:xfrm>
            <a:off x="463174" y="1778314"/>
            <a:ext cx="2421300" cy="1908184"/>
          </a:xfrm>
          <a:prstGeom prst="rect">
            <a:avLst/>
          </a:prstGeom>
          <a:noFill/>
          <a:ln>
            <a:noFill/>
          </a:ln>
        </p:spPr>
        <p:txBody>
          <a:bodyPr spcFirstLastPara="1" wrap="square" lIns="0" tIns="91425" rIns="91425" bIns="91425" anchor="t" anchorCtr="0">
            <a:spAutoFit/>
          </a:bodyPr>
          <a:lstStyle/>
          <a:p>
            <a:r>
              <a:rPr lang="en-US" dirty="0" smtClean="0"/>
              <a:t>Agar</a:t>
            </a:r>
            <a:r>
              <a:rPr lang="id-ID" dirty="0" smtClean="0"/>
              <a:t> </a:t>
            </a:r>
            <a:r>
              <a:rPr lang="id-ID" dirty="0"/>
              <a:t>lebih terlihat, warna ikon dan teks pada kolom </a:t>
            </a:r>
            <a:r>
              <a:rPr lang="en-US" dirty="0" err="1" smtClean="0"/>
              <a:t>deffault</a:t>
            </a:r>
            <a:r>
              <a:rPr lang="en-US" dirty="0" smtClean="0"/>
              <a:t> text </a:t>
            </a:r>
            <a:r>
              <a:rPr lang="en-US" dirty="0" err="1" smtClean="0"/>
              <a:t>inputan</a:t>
            </a:r>
            <a:r>
              <a:rPr lang="en-US" dirty="0" smtClean="0"/>
              <a:t> email </a:t>
            </a:r>
            <a:r>
              <a:rPr lang="en-US" dirty="0" err="1" smtClean="0"/>
              <a:t>dan</a:t>
            </a:r>
            <a:r>
              <a:rPr lang="en-US" dirty="0" smtClean="0"/>
              <a:t> password </a:t>
            </a:r>
            <a:r>
              <a:rPr lang="en-US" dirty="0" err="1" smtClean="0"/>
              <a:t>serta</a:t>
            </a:r>
            <a:r>
              <a:rPr lang="en-US" dirty="0" smtClean="0"/>
              <a:t> </a:t>
            </a:r>
            <a:r>
              <a:rPr lang="en-US" dirty="0" err="1" smtClean="0"/>
              <a:t>teks</a:t>
            </a:r>
            <a:r>
              <a:rPr lang="en-US" dirty="0" smtClean="0"/>
              <a:t> yang </a:t>
            </a:r>
            <a:r>
              <a:rPr lang="en-US" dirty="0" err="1" smtClean="0"/>
              <a:t>bertuliskan</a:t>
            </a:r>
            <a:r>
              <a:rPr lang="en-US" dirty="0" smtClean="0"/>
              <a:t> ‘</a:t>
            </a:r>
            <a:r>
              <a:rPr lang="en-US" dirty="0" err="1" smtClean="0"/>
              <a:t>Belum</a:t>
            </a:r>
            <a:r>
              <a:rPr lang="en-US" dirty="0" smtClean="0"/>
              <a:t> </a:t>
            </a:r>
            <a:r>
              <a:rPr lang="en-US" dirty="0" err="1" smtClean="0"/>
              <a:t>punya</a:t>
            </a:r>
            <a:r>
              <a:rPr lang="en-US" dirty="0" smtClean="0"/>
              <a:t> </a:t>
            </a:r>
            <a:r>
              <a:rPr lang="en-US" dirty="0" err="1" smtClean="0"/>
              <a:t>akun</a:t>
            </a:r>
            <a:r>
              <a:rPr lang="en-US" dirty="0" smtClean="0"/>
              <a:t>?’</a:t>
            </a:r>
            <a:r>
              <a:rPr lang="id-ID" dirty="0" smtClean="0"/>
              <a:t> </a:t>
            </a:r>
            <a:r>
              <a:rPr lang="id-ID" dirty="0"/>
              <a:t>diubah menjadi lebih jelas dan berwarna. </a:t>
            </a:r>
            <a:br>
              <a:rPr lang="id-ID" dirty="0"/>
            </a:br>
            <a:endParaRPr dirty="0"/>
          </a:p>
        </p:txBody>
      </p:sp>
      <p:cxnSp>
        <p:nvCxnSpPr>
          <p:cNvPr id="420" name="Google Shape;420;p71"/>
          <p:cNvCxnSpPr/>
          <p:nvPr/>
        </p:nvCxnSpPr>
        <p:spPr>
          <a:xfrm>
            <a:off x="5749763" y="2855450"/>
            <a:ext cx="812100" cy="0"/>
          </a:xfrm>
          <a:prstGeom prst="straightConnector1">
            <a:avLst/>
          </a:prstGeom>
          <a:noFill/>
          <a:ln w="28575" cap="flat" cmpd="sng">
            <a:solidFill>
              <a:srgbClr val="8B5CF6"/>
            </a:solidFill>
            <a:prstDash val="solid"/>
            <a:round/>
            <a:headEnd type="none" w="med" len="med"/>
            <a:tailEnd type="triangle" w="med" len="med"/>
          </a:ln>
        </p:spPr>
      </p:cxnSp>
      <p:sp>
        <p:nvSpPr>
          <p:cNvPr id="421" name="Google Shape;421;p71"/>
          <p:cNvSpPr txBox="1"/>
          <p:nvPr/>
        </p:nvSpPr>
        <p:spPr>
          <a:xfrm>
            <a:off x="3451125"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8B5CF6"/>
                </a:solidFill>
                <a:latin typeface="Open Sans"/>
                <a:ea typeface="Open Sans"/>
                <a:cs typeface="Open Sans"/>
                <a:sym typeface="Open Sans"/>
              </a:rPr>
              <a:t>Sebelum usability study</a:t>
            </a:r>
            <a:endParaRPr sz="1200">
              <a:solidFill>
                <a:srgbClr val="8B5CF6"/>
              </a:solidFill>
              <a:latin typeface="Open Sans"/>
              <a:ea typeface="Open Sans"/>
              <a:cs typeface="Open Sans"/>
              <a:sym typeface="Open Sans"/>
            </a:endParaRPr>
          </a:p>
          <a:p>
            <a:pPr marL="0" lvl="0" indent="0" algn="l" rtl="0">
              <a:spcBef>
                <a:spcPts val="0"/>
              </a:spcBef>
              <a:spcAft>
                <a:spcPts val="0"/>
              </a:spcAft>
              <a:buNone/>
            </a:pPr>
            <a:endParaRPr>
              <a:solidFill>
                <a:srgbClr val="10B981"/>
              </a:solidFill>
            </a:endParaRPr>
          </a:p>
        </p:txBody>
      </p:sp>
      <p:sp>
        <p:nvSpPr>
          <p:cNvPr id="422" name="Google Shape;422;p71"/>
          <p:cNvSpPr txBox="1"/>
          <p:nvPr/>
        </p:nvSpPr>
        <p:spPr>
          <a:xfrm>
            <a:off x="6506700" y="853300"/>
            <a:ext cx="23538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solidFill>
                  <a:srgbClr val="8B5CF6"/>
                </a:solidFill>
                <a:latin typeface="Open Sans"/>
                <a:ea typeface="Open Sans"/>
                <a:cs typeface="Open Sans"/>
                <a:sym typeface="Open Sans"/>
              </a:rPr>
              <a:t>Setelah usability study</a:t>
            </a:r>
            <a:endParaRPr sz="1200">
              <a:solidFill>
                <a:srgbClr val="8B5CF6"/>
              </a:solidFill>
              <a:latin typeface="Open Sans"/>
              <a:ea typeface="Open Sans"/>
              <a:cs typeface="Open Sans"/>
              <a:sym typeface="Open Sans"/>
            </a:endParaRPr>
          </a:p>
          <a:p>
            <a:pPr marL="0" lvl="0" indent="0" algn="l" rtl="0">
              <a:spcBef>
                <a:spcPts val="0"/>
              </a:spcBef>
              <a:spcAft>
                <a:spcPts val="0"/>
              </a:spcAft>
              <a:buNone/>
            </a:pPr>
            <a:endParaRPr>
              <a:solidFill>
                <a:srgbClr val="10B981"/>
              </a:solidFill>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1205" y="1306410"/>
            <a:ext cx="1853639" cy="3267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2243" y="1245261"/>
            <a:ext cx="1883199" cy="3328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11C5C6"/>
        </a:solidFill>
        <a:effectLst/>
      </p:bgPr>
    </p:bg>
    <p:spTree>
      <p:nvGrpSpPr>
        <p:cNvPr id="1" name="Shape 427"/>
        <p:cNvGrpSpPr/>
        <p:nvPr/>
      </p:nvGrpSpPr>
      <p:grpSpPr>
        <a:xfrm>
          <a:off x="0" y="0"/>
          <a:ext cx="0" cy="0"/>
          <a:chOff x="0" y="0"/>
          <a:chExt cx="0" cy="0"/>
        </a:xfrm>
      </p:grpSpPr>
      <p:sp>
        <p:nvSpPr>
          <p:cNvPr id="428" name="Google Shape;428;p72"/>
          <p:cNvSpPr txBox="1"/>
          <p:nvPr/>
        </p:nvSpPr>
        <p:spPr>
          <a:xfrm>
            <a:off x="3721275" y="2210100"/>
            <a:ext cx="2275500" cy="7233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Takeaways</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Next steps</a:t>
            </a:r>
            <a:endParaRPr>
              <a:solidFill>
                <a:srgbClr val="FFFFFF"/>
              </a:solidFill>
              <a:latin typeface="Open Sans"/>
              <a:ea typeface="Open Sans"/>
              <a:cs typeface="Open Sans"/>
              <a:sym typeface="Open Sans"/>
            </a:endParaRPr>
          </a:p>
        </p:txBody>
      </p:sp>
      <p:sp>
        <p:nvSpPr>
          <p:cNvPr id="429" name="Google Shape;429;p72"/>
          <p:cNvSpPr txBox="1"/>
          <p:nvPr/>
        </p:nvSpPr>
        <p:spPr>
          <a:xfrm>
            <a:off x="-468875" y="2294700"/>
            <a:ext cx="3704400" cy="5541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Going forward</a:t>
            </a:r>
            <a:endParaRPr sz="2400">
              <a:solidFill>
                <a:srgbClr val="FFFFFF"/>
              </a:solidFill>
              <a:latin typeface="Open Sans"/>
              <a:ea typeface="Open Sans"/>
              <a:cs typeface="Open Sans"/>
              <a:sym typeface="Open Sans"/>
            </a:endParaRPr>
          </a:p>
        </p:txBody>
      </p:sp>
      <p:cxnSp>
        <p:nvCxnSpPr>
          <p:cNvPr id="430" name="Google Shape;430;p72"/>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43"/>
          <p:cNvSpPr txBox="1"/>
          <p:nvPr/>
        </p:nvSpPr>
        <p:spPr>
          <a:xfrm>
            <a:off x="517674" y="2237975"/>
            <a:ext cx="4314718" cy="253912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dirty="0">
                <a:solidFill>
                  <a:srgbClr val="2D3E50"/>
                </a:solidFill>
                <a:latin typeface="Open Sans SemiBold"/>
                <a:ea typeface="Open Sans SemiBold"/>
                <a:cs typeface="Open Sans SemiBold"/>
                <a:sym typeface="Open Sans SemiBold"/>
              </a:rPr>
              <a:t>Masalah: </a:t>
            </a:r>
            <a:endParaRPr dirty="0">
              <a:solidFill>
                <a:srgbClr val="2D3E50"/>
              </a:solidFill>
              <a:latin typeface="Open Sans SemiBold"/>
              <a:ea typeface="Open Sans SemiBold"/>
              <a:cs typeface="Open Sans SemiBold"/>
              <a:sym typeface="Open Sans SemiBold"/>
            </a:endParaRPr>
          </a:p>
          <a:p>
            <a:r>
              <a:rPr lang="id-ID" sz="1200" dirty="0">
                <a:solidFill>
                  <a:srgbClr val="5F6368"/>
                </a:solidFill>
                <a:latin typeface="Open Sans"/>
                <a:ea typeface="Open Sans"/>
                <a:cs typeface="Open Sans"/>
                <a:sym typeface="Open Sans"/>
              </a:rPr>
              <a:t>Dalam proses penjadwalan fasilitas tanpa komputerisasi mengalami kesulitan. Hal ini disebabkan beberapa faktor yang harus dipertimbangkan seperti jumlah mata kuliah yang akan diselenggarakan, jumlah ruangan dan waktu. Selain itu waktu yang diperlukan untuk menyusun jadwal secara non komputerisasi memerlukan waktu yang relatif lama apalagi mata kuliah yang akan diselenggarakan berjumlah banyak, maka sering muncul masalah penjadwalan mata kuliah seperti adanya konflik atau bentrok jadwal atau fasilitas akibat kesalahan yang terjadi pada penjadwalan apabila memakai cara kovensional.</a:t>
            </a:r>
            <a:endParaRPr lang="id-ID" sz="1200" dirty="0">
              <a:latin typeface="Open Sans" charset="0"/>
              <a:ea typeface="Open Sans" charset="0"/>
              <a:cs typeface="Open Sans" charset="0"/>
            </a:endParaRPr>
          </a:p>
        </p:txBody>
      </p:sp>
      <p:sp>
        <p:nvSpPr>
          <p:cNvPr id="159" name="Google Shape;159;p43"/>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Ringkasan Project </a:t>
            </a:r>
            <a:endParaRPr sz="2400">
              <a:solidFill>
                <a:srgbClr val="5F6368"/>
              </a:solidFill>
              <a:latin typeface="Open Sans"/>
              <a:ea typeface="Open Sans"/>
              <a:cs typeface="Open Sans"/>
              <a:sym typeface="Open Sans"/>
            </a:endParaRPr>
          </a:p>
        </p:txBody>
      </p:sp>
      <p:sp>
        <p:nvSpPr>
          <p:cNvPr id="160" name="Google Shape;160;p43"/>
          <p:cNvSpPr/>
          <p:nvPr/>
        </p:nvSpPr>
        <p:spPr>
          <a:xfrm>
            <a:off x="517675" y="1534000"/>
            <a:ext cx="513300" cy="513300"/>
          </a:xfrm>
          <a:prstGeom prst="ellipse">
            <a:avLst/>
          </a:prstGeom>
          <a:solidFill>
            <a:srgbClr val="2D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3"/>
          <p:cNvSpPr txBox="1"/>
          <p:nvPr/>
        </p:nvSpPr>
        <p:spPr>
          <a:xfrm>
            <a:off x="5095983" y="2237975"/>
            <a:ext cx="4045160" cy="2539126"/>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2D3E50"/>
                </a:solidFill>
                <a:latin typeface="Open Sans SemiBold"/>
                <a:ea typeface="Open Sans SemiBold"/>
                <a:cs typeface="Open Sans SemiBold"/>
                <a:sym typeface="Open Sans SemiBold"/>
              </a:rPr>
              <a:t>Tujuan: </a:t>
            </a:r>
            <a:endParaRPr dirty="0">
              <a:solidFill>
                <a:srgbClr val="2D3E50"/>
              </a:solidFill>
              <a:latin typeface="Open Sans SemiBold"/>
              <a:ea typeface="Open Sans SemiBold"/>
              <a:cs typeface="Open Sans SemiBold"/>
              <a:sym typeface="Open Sans SemiBold"/>
            </a:endParaRPr>
          </a:p>
          <a:p>
            <a:pPr marL="0" lvl="0" indent="0" algn="l" rtl="0">
              <a:spcBef>
                <a:spcPts val="0"/>
              </a:spcBef>
              <a:spcAft>
                <a:spcPts val="0"/>
              </a:spcAft>
              <a:buClr>
                <a:schemeClr val="dk1"/>
              </a:buClr>
              <a:buSzPts val="1100"/>
              <a:buFont typeface="Arial"/>
              <a:buNone/>
            </a:pPr>
            <a:r>
              <a:rPr lang="en" sz="1200" dirty="0" smtClean="0">
                <a:solidFill>
                  <a:srgbClr val="5F6368"/>
                </a:solidFill>
                <a:latin typeface="Open Sans"/>
                <a:ea typeface="Open Sans"/>
                <a:cs typeface="Open Sans"/>
                <a:sym typeface="Open Sans"/>
              </a:rPr>
              <a:t>Aplikasi Sistem Penjadwalan memudahkan bagi para pengguna baik itu pelajar, staff, maupun penyelenggara institusi/lembaga dalam menentukan proses penjadwalan secara instan dan cepat hanya dengan menginputkan sebuah data tanpa perlu repot mengirimkan prin lembaran kertas kemudian dibagikan, dan aplikasi ini juga selain dapat digunakan dimana saja dapat meminimalisir serta mencegah </a:t>
            </a:r>
            <a:r>
              <a:rPr lang="en" sz="1200" i="1" dirty="0" smtClean="0">
                <a:solidFill>
                  <a:srgbClr val="5F6368"/>
                </a:solidFill>
                <a:latin typeface="Open Sans"/>
                <a:ea typeface="Open Sans"/>
                <a:cs typeface="Open Sans"/>
                <a:sym typeface="Open Sans"/>
              </a:rPr>
              <a:t>human error</a:t>
            </a:r>
            <a:r>
              <a:rPr lang="en" sz="1200" dirty="0" smtClean="0">
                <a:solidFill>
                  <a:srgbClr val="5F6368"/>
                </a:solidFill>
                <a:latin typeface="Open Sans"/>
                <a:ea typeface="Open Sans"/>
                <a:cs typeface="Open Sans"/>
                <a:sym typeface="Open Sans"/>
              </a:rPr>
              <a:t> dengan </a:t>
            </a:r>
            <a:r>
              <a:rPr lang="en" sz="1200" i="1" dirty="0" smtClean="0">
                <a:solidFill>
                  <a:srgbClr val="5F6368"/>
                </a:solidFill>
                <a:latin typeface="Open Sans"/>
                <a:ea typeface="Open Sans"/>
                <a:cs typeface="Open Sans"/>
                <a:sym typeface="Open Sans"/>
              </a:rPr>
              <a:t>primary key</a:t>
            </a:r>
            <a:r>
              <a:rPr lang="en" sz="1200" dirty="0" smtClean="0">
                <a:solidFill>
                  <a:srgbClr val="5F6368"/>
                </a:solidFill>
                <a:latin typeface="Open Sans"/>
                <a:ea typeface="Open Sans"/>
                <a:cs typeface="Open Sans"/>
                <a:sym typeface="Open Sans"/>
              </a:rPr>
              <a:t> agar tidak ada multitafsir, ambigu dan sebagainya saat menyesuikan data penjadwalan. </a:t>
            </a:r>
            <a:endParaRPr sz="1200" dirty="0">
              <a:solidFill>
                <a:srgbClr val="5F6368"/>
              </a:solidFill>
              <a:latin typeface="Open Sans"/>
              <a:ea typeface="Open Sans"/>
              <a:cs typeface="Open Sans"/>
              <a:sym typeface="Open Sans"/>
            </a:endParaRPr>
          </a:p>
        </p:txBody>
      </p:sp>
      <p:sp>
        <p:nvSpPr>
          <p:cNvPr id="162" name="Google Shape;162;p43"/>
          <p:cNvSpPr/>
          <p:nvPr/>
        </p:nvSpPr>
        <p:spPr>
          <a:xfrm>
            <a:off x="5085300" y="1534001"/>
            <a:ext cx="513300" cy="513300"/>
          </a:xfrm>
          <a:prstGeom prst="ellipse">
            <a:avLst/>
          </a:prstGeom>
          <a:solidFill>
            <a:srgbClr val="2D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3"/>
          <p:cNvSpPr/>
          <p:nvPr/>
        </p:nvSpPr>
        <p:spPr>
          <a:xfrm>
            <a:off x="5197513" y="1653526"/>
            <a:ext cx="288875" cy="274249"/>
          </a:xfrm>
          <a:custGeom>
            <a:avLst/>
            <a:gdLst/>
            <a:ahLst/>
            <a:cxnLst/>
            <a:rect l="l" t="t" r="r" b="b"/>
            <a:pathLst>
              <a:path w="1045" h="993" extrusionOk="0">
                <a:moveTo>
                  <a:pt x="522" y="798"/>
                </a:moveTo>
                <a:lnTo>
                  <a:pt x="844" y="992"/>
                </a:lnTo>
                <a:lnTo>
                  <a:pt x="759" y="626"/>
                </a:lnTo>
                <a:lnTo>
                  <a:pt x="1044" y="378"/>
                </a:lnTo>
                <a:lnTo>
                  <a:pt x="669" y="347"/>
                </a:lnTo>
                <a:lnTo>
                  <a:pt x="522" y="0"/>
                </a:lnTo>
                <a:lnTo>
                  <a:pt x="375" y="347"/>
                </a:lnTo>
                <a:lnTo>
                  <a:pt x="0" y="378"/>
                </a:lnTo>
                <a:lnTo>
                  <a:pt x="285" y="626"/>
                </a:lnTo>
                <a:lnTo>
                  <a:pt x="200" y="992"/>
                </a:lnTo>
                <a:lnTo>
                  <a:pt x="522" y="798"/>
                </a:lnTo>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64" name="Google Shape;164;p43"/>
          <p:cNvSpPr/>
          <p:nvPr/>
        </p:nvSpPr>
        <p:spPr>
          <a:xfrm>
            <a:off x="640475" y="1656801"/>
            <a:ext cx="267700" cy="267700"/>
          </a:xfrm>
          <a:custGeom>
            <a:avLst/>
            <a:gdLst/>
            <a:ahLst/>
            <a:cxnLst/>
            <a:rect l="l" t="t" r="r" b="b"/>
            <a:pathLst>
              <a:path w="209550" h="209550" extrusionOk="0">
                <a:moveTo>
                  <a:pt x="115315" y="52353"/>
                </a:moveTo>
                <a:lnTo>
                  <a:pt x="115315" y="115315"/>
                </a:lnTo>
                <a:lnTo>
                  <a:pt x="94235" y="115315"/>
                </a:lnTo>
                <a:lnTo>
                  <a:pt x="94235" y="52353"/>
                </a:lnTo>
                <a:close/>
                <a:moveTo>
                  <a:pt x="115315" y="136256"/>
                </a:moveTo>
                <a:lnTo>
                  <a:pt x="115315" y="157197"/>
                </a:lnTo>
                <a:lnTo>
                  <a:pt x="94235" y="157197"/>
                </a:lnTo>
                <a:lnTo>
                  <a:pt x="94235" y="136256"/>
                </a:lnTo>
                <a:close/>
                <a:moveTo>
                  <a:pt x="104705" y="0"/>
                </a:moveTo>
                <a:lnTo>
                  <a:pt x="99400" y="140"/>
                </a:lnTo>
                <a:lnTo>
                  <a:pt x="94095" y="558"/>
                </a:lnTo>
                <a:lnTo>
                  <a:pt x="88790" y="1256"/>
                </a:lnTo>
                <a:lnTo>
                  <a:pt x="83625" y="2094"/>
                </a:lnTo>
                <a:lnTo>
                  <a:pt x="78599" y="3351"/>
                </a:lnTo>
                <a:lnTo>
                  <a:pt x="73573" y="4747"/>
                </a:lnTo>
                <a:lnTo>
                  <a:pt x="68687" y="6422"/>
                </a:lnTo>
                <a:lnTo>
                  <a:pt x="63940" y="8237"/>
                </a:lnTo>
                <a:lnTo>
                  <a:pt x="59333" y="10331"/>
                </a:lnTo>
                <a:lnTo>
                  <a:pt x="54866" y="12704"/>
                </a:lnTo>
                <a:lnTo>
                  <a:pt x="50398" y="15217"/>
                </a:lnTo>
                <a:lnTo>
                  <a:pt x="46210" y="17870"/>
                </a:lnTo>
                <a:lnTo>
                  <a:pt x="42022" y="20801"/>
                </a:lnTo>
                <a:lnTo>
                  <a:pt x="38113" y="23873"/>
                </a:lnTo>
                <a:lnTo>
                  <a:pt x="34343" y="27223"/>
                </a:lnTo>
                <a:lnTo>
                  <a:pt x="30714" y="30714"/>
                </a:lnTo>
                <a:lnTo>
                  <a:pt x="27223" y="34343"/>
                </a:lnTo>
                <a:lnTo>
                  <a:pt x="23873" y="38113"/>
                </a:lnTo>
                <a:lnTo>
                  <a:pt x="20801" y="42161"/>
                </a:lnTo>
                <a:lnTo>
                  <a:pt x="17870" y="46210"/>
                </a:lnTo>
                <a:lnTo>
                  <a:pt x="15217" y="50398"/>
                </a:lnTo>
                <a:lnTo>
                  <a:pt x="12704" y="54866"/>
                </a:lnTo>
                <a:lnTo>
                  <a:pt x="10331" y="59333"/>
                </a:lnTo>
                <a:lnTo>
                  <a:pt x="8237" y="63940"/>
                </a:lnTo>
                <a:lnTo>
                  <a:pt x="6282" y="68826"/>
                </a:lnTo>
                <a:lnTo>
                  <a:pt x="4747" y="73573"/>
                </a:lnTo>
                <a:lnTo>
                  <a:pt x="3351" y="78599"/>
                </a:lnTo>
                <a:lnTo>
                  <a:pt x="2094" y="83625"/>
                </a:lnTo>
                <a:lnTo>
                  <a:pt x="1256" y="88790"/>
                </a:lnTo>
                <a:lnTo>
                  <a:pt x="558" y="94095"/>
                </a:lnTo>
                <a:lnTo>
                  <a:pt x="140" y="99400"/>
                </a:lnTo>
                <a:lnTo>
                  <a:pt x="0" y="104845"/>
                </a:lnTo>
                <a:lnTo>
                  <a:pt x="140" y="110150"/>
                </a:lnTo>
                <a:lnTo>
                  <a:pt x="558" y="115455"/>
                </a:lnTo>
                <a:lnTo>
                  <a:pt x="1256" y="120760"/>
                </a:lnTo>
                <a:lnTo>
                  <a:pt x="2094" y="125925"/>
                </a:lnTo>
                <a:lnTo>
                  <a:pt x="3351" y="130951"/>
                </a:lnTo>
                <a:lnTo>
                  <a:pt x="4747" y="135977"/>
                </a:lnTo>
                <a:lnTo>
                  <a:pt x="6282" y="140863"/>
                </a:lnTo>
                <a:lnTo>
                  <a:pt x="8237" y="145610"/>
                </a:lnTo>
                <a:lnTo>
                  <a:pt x="10331" y="150217"/>
                </a:lnTo>
                <a:lnTo>
                  <a:pt x="12704" y="154684"/>
                </a:lnTo>
                <a:lnTo>
                  <a:pt x="15217" y="159152"/>
                </a:lnTo>
                <a:lnTo>
                  <a:pt x="17870" y="163340"/>
                </a:lnTo>
                <a:lnTo>
                  <a:pt x="20801" y="167528"/>
                </a:lnTo>
                <a:lnTo>
                  <a:pt x="23873" y="171437"/>
                </a:lnTo>
                <a:lnTo>
                  <a:pt x="27223" y="175207"/>
                </a:lnTo>
                <a:lnTo>
                  <a:pt x="30714" y="178836"/>
                </a:lnTo>
                <a:lnTo>
                  <a:pt x="34343" y="182327"/>
                </a:lnTo>
                <a:lnTo>
                  <a:pt x="38113" y="185677"/>
                </a:lnTo>
                <a:lnTo>
                  <a:pt x="42022" y="188749"/>
                </a:lnTo>
                <a:lnTo>
                  <a:pt x="46210" y="191680"/>
                </a:lnTo>
                <a:lnTo>
                  <a:pt x="50398" y="194333"/>
                </a:lnTo>
                <a:lnTo>
                  <a:pt x="54866" y="196846"/>
                </a:lnTo>
                <a:lnTo>
                  <a:pt x="59333" y="199219"/>
                </a:lnTo>
                <a:lnTo>
                  <a:pt x="63940" y="201313"/>
                </a:lnTo>
                <a:lnTo>
                  <a:pt x="68687" y="203268"/>
                </a:lnTo>
                <a:lnTo>
                  <a:pt x="73573" y="204803"/>
                </a:lnTo>
                <a:lnTo>
                  <a:pt x="78599" y="206199"/>
                </a:lnTo>
                <a:lnTo>
                  <a:pt x="83625" y="207456"/>
                </a:lnTo>
                <a:lnTo>
                  <a:pt x="88790" y="208294"/>
                </a:lnTo>
                <a:lnTo>
                  <a:pt x="94095" y="208992"/>
                </a:lnTo>
                <a:lnTo>
                  <a:pt x="99400" y="209410"/>
                </a:lnTo>
                <a:lnTo>
                  <a:pt x="104705" y="209550"/>
                </a:lnTo>
                <a:lnTo>
                  <a:pt x="110150" y="209410"/>
                </a:lnTo>
                <a:lnTo>
                  <a:pt x="115455" y="208992"/>
                </a:lnTo>
                <a:lnTo>
                  <a:pt x="120760" y="208294"/>
                </a:lnTo>
                <a:lnTo>
                  <a:pt x="125925" y="207456"/>
                </a:lnTo>
                <a:lnTo>
                  <a:pt x="130951" y="206199"/>
                </a:lnTo>
                <a:lnTo>
                  <a:pt x="135977" y="204803"/>
                </a:lnTo>
                <a:lnTo>
                  <a:pt x="140724" y="203268"/>
                </a:lnTo>
                <a:lnTo>
                  <a:pt x="145610" y="201313"/>
                </a:lnTo>
                <a:lnTo>
                  <a:pt x="150217" y="199219"/>
                </a:lnTo>
                <a:lnTo>
                  <a:pt x="154684" y="196846"/>
                </a:lnTo>
                <a:lnTo>
                  <a:pt x="159152" y="194333"/>
                </a:lnTo>
                <a:lnTo>
                  <a:pt x="163340" y="191680"/>
                </a:lnTo>
                <a:lnTo>
                  <a:pt x="167389" y="188749"/>
                </a:lnTo>
                <a:lnTo>
                  <a:pt x="171437" y="185677"/>
                </a:lnTo>
                <a:lnTo>
                  <a:pt x="175207" y="182327"/>
                </a:lnTo>
                <a:lnTo>
                  <a:pt x="178836" y="178836"/>
                </a:lnTo>
                <a:lnTo>
                  <a:pt x="182327" y="175207"/>
                </a:lnTo>
                <a:lnTo>
                  <a:pt x="185677" y="171437"/>
                </a:lnTo>
                <a:lnTo>
                  <a:pt x="188749" y="167528"/>
                </a:lnTo>
                <a:lnTo>
                  <a:pt x="191680" y="163340"/>
                </a:lnTo>
                <a:lnTo>
                  <a:pt x="194333" y="159152"/>
                </a:lnTo>
                <a:lnTo>
                  <a:pt x="196846" y="154684"/>
                </a:lnTo>
                <a:lnTo>
                  <a:pt x="199219" y="150217"/>
                </a:lnTo>
                <a:lnTo>
                  <a:pt x="201313" y="145610"/>
                </a:lnTo>
                <a:lnTo>
                  <a:pt x="203128" y="140863"/>
                </a:lnTo>
                <a:lnTo>
                  <a:pt x="204803" y="135977"/>
                </a:lnTo>
                <a:lnTo>
                  <a:pt x="206199" y="130951"/>
                </a:lnTo>
                <a:lnTo>
                  <a:pt x="207456" y="125925"/>
                </a:lnTo>
                <a:lnTo>
                  <a:pt x="208294" y="120760"/>
                </a:lnTo>
                <a:lnTo>
                  <a:pt x="208992" y="115455"/>
                </a:lnTo>
                <a:lnTo>
                  <a:pt x="209410" y="110150"/>
                </a:lnTo>
                <a:lnTo>
                  <a:pt x="209550" y="104845"/>
                </a:lnTo>
                <a:lnTo>
                  <a:pt x="209410" y="99400"/>
                </a:lnTo>
                <a:lnTo>
                  <a:pt x="208992" y="94095"/>
                </a:lnTo>
                <a:lnTo>
                  <a:pt x="208294" y="88790"/>
                </a:lnTo>
                <a:lnTo>
                  <a:pt x="207456" y="83625"/>
                </a:lnTo>
                <a:lnTo>
                  <a:pt x="206199" y="78599"/>
                </a:lnTo>
                <a:lnTo>
                  <a:pt x="204803" y="73573"/>
                </a:lnTo>
                <a:lnTo>
                  <a:pt x="203128" y="68826"/>
                </a:lnTo>
                <a:lnTo>
                  <a:pt x="201313" y="63940"/>
                </a:lnTo>
                <a:lnTo>
                  <a:pt x="199219" y="59333"/>
                </a:lnTo>
                <a:lnTo>
                  <a:pt x="196846" y="54866"/>
                </a:lnTo>
                <a:lnTo>
                  <a:pt x="194333" y="50398"/>
                </a:lnTo>
                <a:lnTo>
                  <a:pt x="191680" y="46210"/>
                </a:lnTo>
                <a:lnTo>
                  <a:pt x="188749" y="42161"/>
                </a:lnTo>
                <a:lnTo>
                  <a:pt x="185677" y="38113"/>
                </a:lnTo>
                <a:lnTo>
                  <a:pt x="182327" y="34343"/>
                </a:lnTo>
                <a:lnTo>
                  <a:pt x="178836" y="30714"/>
                </a:lnTo>
                <a:lnTo>
                  <a:pt x="175207" y="27223"/>
                </a:lnTo>
                <a:lnTo>
                  <a:pt x="171437" y="23873"/>
                </a:lnTo>
                <a:lnTo>
                  <a:pt x="167389" y="20801"/>
                </a:lnTo>
                <a:lnTo>
                  <a:pt x="163340" y="17870"/>
                </a:lnTo>
                <a:lnTo>
                  <a:pt x="159152" y="15217"/>
                </a:lnTo>
                <a:lnTo>
                  <a:pt x="154684" y="12704"/>
                </a:lnTo>
                <a:lnTo>
                  <a:pt x="150217" y="10331"/>
                </a:lnTo>
                <a:lnTo>
                  <a:pt x="145610" y="8237"/>
                </a:lnTo>
                <a:lnTo>
                  <a:pt x="140724" y="6422"/>
                </a:lnTo>
                <a:lnTo>
                  <a:pt x="135977" y="4747"/>
                </a:lnTo>
                <a:lnTo>
                  <a:pt x="130951" y="3351"/>
                </a:lnTo>
                <a:lnTo>
                  <a:pt x="125925" y="2094"/>
                </a:lnTo>
                <a:lnTo>
                  <a:pt x="120760" y="1256"/>
                </a:lnTo>
                <a:lnTo>
                  <a:pt x="115455" y="558"/>
                </a:lnTo>
                <a:lnTo>
                  <a:pt x="110150" y="140"/>
                </a:lnTo>
                <a:lnTo>
                  <a:pt x="104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73"/>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Takeaways</a:t>
            </a:r>
            <a:endParaRPr sz="2400">
              <a:solidFill>
                <a:srgbClr val="5F6368"/>
              </a:solidFill>
              <a:latin typeface="Open Sans"/>
              <a:ea typeface="Open Sans"/>
              <a:cs typeface="Open Sans"/>
              <a:sym typeface="Open Sans"/>
            </a:endParaRPr>
          </a:p>
        </p:txBody>
      </p:sp>
      <p:sp>
        <p:nvSpPr>
          <p:cNvPr id="436" name="Google Shape;436;p73"/>
          <p:cNvSpPr txBox="1"/>
          <p:nvPr/>
        </p:nvSpPr>
        <p:spPr>
          <a:xfrm>
            <a:off x="539600" y="2237975"/>
            <a:ext cx="3446100" cy="1615797"/>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11C5C6"/>
                </a:solidFill>
                <a:latin typeface="Open Sans SemiBold"/>
                <a:ea typeface="Open Sans SemiBold"/>
                <a:cs typeface="Open Sans SemiBold"/>
                <a:sym typeface="Open Sans SemiBold"/>
              </a:rPr>
              <a:t>Dampak: </a:t>
            </a:r>
            <a:endParaRPr dirty="0">
              <a:solidFill>
                <a:srgbClr val="11C5C6"/>
              </a:solidFill>
              <a:latin typeface="Open Sans SemiBold"/>
              <a:ea typeface="Open Sans SemiBold"/>
              <a:cs typeface="Open Sans SemiBold"/>
              <a:sym typeface="Open Sans SemiBold"/>
            </a:endParaRPr>
          </a:p>
          <a:p>
            <a:pPr lvl="0">
              <a:lnSpc>
                <a:spcPct val="150000"/>
              </a:lnSpc>
            </a:pPr>
            <a:r>
              <a:rPr lang="id-ID" sz="1200" dirty="0" smtClean="0">
                <a:solidFill>
                  <a:srgbClr val="5F6368"/>
                </a:solidFill>
                <a:latin typeface="Open Sans"/>
                <a:ea typeface="Open Sans"/>
                <a:cs typeface="Open Sans"/>
                <a:sym typeface="Open Sans"/>
              </a:rPr>
              <a:t>Desain </a:t>
            </a:r>
            <a:r>
              <a:rPr lang="id-ID" sz="1200" dirty="0">
                <a:solidFill>
                  <a:srgbClr val="5F6368"/>
                </a:solidFill>
                <a:latin typeface="Open Sans"/>
                <a:ea typeface="Open Sans"/>
                <a:cs typeface="Open Sans"/>
                <a:sym typeface="Open Sans"/>
              </a:rPr>
              <a:t>aplikasi yang dibuat sudah memudahkan pengguna dalam melakukan kustomisasi dengan tampilan yang menarik berlatar akademisi.</a:t>
            </a:r>
          </a:p>
        </p:txBody>
      </p:sp>
      <p:sp>
        <p:nvSpPr>
          <p:cNvPr id="437" name="Google Shape;437;p73"/>
          <p:cNvSpPr/>
          <p:nvPr/>
        </p:nvSpPr>
        <p:spPr>
          <a:xfrm>
            <a:off x="539600" y="1534000"/>
            <a:ext cx="513300" cy="513300"/>
          </a:xfrm>
          <a:prstGeom prst="ellipse">
            <a:avLst/>
          </a:prstGeom>
          <a:solidFill>
            <a:srgbClr val="11C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3"/>
          <p:cNvSpPr txBox="1"/>
          <p:nvPr/>
        </p:nvSpPr>
        <p:spPr>
          <a:xfrm>
            <a:off x="4495800" y="2237975"/>
            <a:ext cx="3446100" cy="2169794"/>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11C5C6"/>
                </a:solidFill>
                <a:latin typeface="Open Sans SemiBold"/>
                <a:ea typeface="Open Sans SemiBold"/>
                <a:cs typeface="Open Sans SemiBold"/>
                <a:sym typeface="Open Sans SemiBold"/>
              </a:rPr>
              <a:t>Pelajaran yang Didapat:</a:t>
            </a:r>
            <a:endParaRPr dirty="0">
              <a:solidFill>
                <a:srgbClr val="11C5C6"/>
              </a:solidFill>
              <a:latin typeface="Open Sans SemiBold"/>
              <a:ea typeface="Open Sans SemiBold"/>
              <a:cs typeface="Open Sans SemiBold"/>
              <a:sym typeface="Open Sans SemiBold"/>
            </a:endParaRPr>
          </a:p>
          <a:p>
            <a:pPr lvl="0">
              <a:lnSpc>
                <a:spcPct val="150000"/>
              </a:lnSpc>
            </a:pPr>
            <a:r>
              <a:rPr lang="id-ID" sz="1200" dirty="0">
                <a:solidFill>
                  <a:srgbClr val="5F6368"/>
                </a:solidFill>
                <a:latin typeface="Open Sans"/>
                <a:ea typeface="Open Sans"/>
                <a:cs typeface="Open Sans"/>
                <a:sym typeface="Open Sans"/>
              </a:rPr>
              <a:t>Di sini saya mempelajari bahwa memahami pengguna adalah hal yang utama, karena itulah di awal dilakukan riset untuk berempati dengan masalah mereka dan di akhir juga dilakukan riset untuk memvalidasi kebutuhannya.</a:t>
            </a:r>
            <a:endParaRPr sz="1200" b="1" dirty="0">
              <a:solidFill>
                <a:srgbClr val="4285F4"/>
              </a:solidFill>
              <a:latin typeface="Open Sans"/>
              <a:ea typeface="Open Sans"/>
              <a:cs typeface="Open Sans"/>
              <a:sym typeface="Open Sans"/>
            </a:endParaRPr>
          </a:p>
        </p:txBody>
      </p:sp>
      <p:sp>
        <p:nvSpPr>
          <p:cNvPr id="439" name="Google Shape;439;p73"/>
          <p:cNvSpPr/>
          <p:nvPr/>
        </p:nvSpPr>
        <p:spPr>
          <a:xfrm>
            <a:off x="4495800" y="1534000"/>
            <a:ext cx="513300" cy="513300"/>
          </a:xfrm>
          <a:prstGeom prst="ellipse">
            <a:avLst/>
          </a:prstGeom>
          <a:solidFill>
            <a:srgbClr val="11C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73"/>
          <p:cNvSpPr/>
          <p:nvPr/>
        </p:nvSpPr>
        <p:spPr>
          <a:xfrm>
            <a:off x="679050" y="1660250"/>
            <a:ext cx="234394" cy="260801"/>
          </a:xfrm>
          <a:custGeom>
            <a:avLst/>
            <a:gdLst/>
            <a:ahLst/>
            <a:cxnLst/>
            <a:rect l="l" t="t" r="r" b="b"/>
            <a:pathLst>
              <a:path w="941" h="1045" extrusionOk="0">
                <a:moveTo>
                  <a:pt x="833" y="105"/>
                </a:moveTo>
                <a:lnTo>
                  <a:pt x="616" y="105"/>
                </a:lnTo>
                <a:cubicBezTo>
                  <a:pt x="593" y="45"/>
                  <a:pt x="536" y="0"/>
                  <a:pt x="469" y="0"/>
                </a:cubicBezTo>
                <a:cubicBezTo>
                  <a:pt x="401" y="0"/>
                  <a:pt x="345" y="45"/>
                  <a:pt x="322" y="105"/>
                </a:cubicBezTo>
                <a:lnTo>
                  <a:pt x="105" y="105"/>
                </a:lnTo>
                <a:cubicBezTo>
                  <a:pt x="48" y="105"/>
                  <a:pt x="0" y="153"/>
                  <a:pt x="0" y="209"/>
                </a:cubicBezTo>
                <a:lnTo>
                  <a:pt x="0" y="940"/>
                </a:lnTo>
                <a:cubicBezTo>
                  <a:pt x="0" y="997"/>
                  <a:pt x="48" y="1044"/>
                  <a:pt x="105" y="1044"/>
                </a:cubicBezTo>
                <a:lnTo>
                  <a:pt x="836" y="1044"/>
                </a:lnTo>
                <a:cubicBezTo>
                  <a:pt x="892" y="1044"/>
                  <a:pt x="940" y="997"/>
                  <a:pt x="940" y="940"/>
                </a:cubicBezTo>
                <a:lnTo>
                  <a:pt x="940" y="209"/>
                </a:lnTo>
                <a:cubicBezTo>
                  <a:pt x="937" y="153"/>
                  <a:pt x="889" y="105"/>
                  <a:pt x="833" y="105"/>
                </a:cubicBezTo>
                <a:close/>
                <a:moveTo>
                  <a:pt x="466" y="105"/>
                </a:moveTo>
                <a:cubicBezTo>
                  <a:pt x="494" y="105"/>
                  <a:pt x="520" y="127"/>
                  <a:pt x="520" y="158"/>
                </a:cubicBezTo>
                <a:cubicBezTo>
                  <a:pt x="520" y="187"/>
                  <a:pt x="497" y="212"/>
                  <a:pt x="466" y="212"/>
                </a:cubicBezTo>
                <a:cubicBezTo>
                  <a:pt x="435" y="212"/>
                  <a:pt x="412" y="189"/>
                  <a:pt x="412" y="158"/>
                </a:cubicBezTo>
                <a:cubicBezTo>
                  <a:pt x="415" y="127"/>
                  <a:pt x="438" y="105"/>
                  <a:pt x="466" y="105"/>
                </a:cubicBezTo>
                <a:close/>
                <a:moveTo>
                  <a:pt x="362" y="836"/>
                </a:moveTo>
                <a:lnTo>
                  <a:pt x="153" y="627"/>
                </a:lnTo>
                <a:lnTo>
                  <a:pt x="226" y="553"/>
                </a:lnTo>
                <a:lnTo>
                  <a:pt x="362" y="689"/>
                </a:lnTo>
                <a:lnTo>
                  <a:pt x="706" y="345"/>
                </a:lnTo>
                <a:lnTo>
                  <a:pt x="779" y="418"/>
                </a:lnTo>
                <a:lnTo>
                  <a:pt x="362" y="83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grpSp>
        <p:nvGrpSpPr>
          <p:cNvPr id="441" name="Google Shape;441;p73"/>
          <p:cNvGrpSpPr/>
          <p:nvPr/>
        </p:nvGrpSpPr>
        <p:grpSpPr>
          <a:xfrm>
            <a:off x="4605678" y="1676963"/>
            <a:ext cx="293543" cy="227362"/>
            <a:chOff x="420350" y="238125"/>
            <a:chExt cx="6779275" cy="5238750"/>
          </a:xfrm>
        </p:grpSpPr>
        <p:sp>
          <p:nvSpPr>
            <p:cNvPr id="442" name="Google Shape;442;p73"/>
            <p:cNvSpPr/>
            <p:nvPr/>
          </p:nvSpPr>
          <p:spPr>
            <a:xfrm>
              <a:off x="420350" y="238125"/>
              <a:ext cx="6779275" cy="5238750"/>
            </a:xfrm>
            <a:custGeom>
              <a:avLst/>
              <a:gdLst/>
              <a:ahLst/>
              <a:cxnLst/>
              <a:rect l="l" t="t" r="r" b="b"/>
              <a:pathLst>
                <a:path w="271171" h="209550" extrusionOk="0">
                  <a:moveTo>
                    <a:pt x="203423" y="24684"/>
                  </a:moveTo>
                  <a:lnTo>
                    <a:pt x="208928" y="24773"/>
                  </a:lnTo>
                  <a:lnTo>
                    <a:pt x="214433" y="25039"/>
                  </a:lnTo>
                  <a:lnTo>
                    <a:pt x="219938" y="25483"/>
                  </a:lnTo>
                  <a:lnTo>
                    <a:pt x="225443" y="26105"/>
                  </a:lnTo>
                  <a:lnTo>
                    <a:pt x="228107" y="26549"/>
                  </a:lnTo>
                  <a:lnTo>
                    <a:pt x="230859" y="26993"/>
                  </a:lnTo>
                  <a:lnTo>
                    <a:pt x="233523" y="27437"/>
                  </a:lnTo>
                  <a:lnTo>
                    <a:pt x="236187" y="28058"/>
                  </a:lnTo>
                  <a:lnTo>
                    <a:pt x="238762" y="28680"/>
                  </a:lnTo>
                  <a:lnTo>
                    <a:pt x="241426" y="29301"/>
                  </a:lnTo>
                  <a:lnTo>
                    <a:pt x="244001" y="30012"/>
                  </a:lnTo>
                  <a:lnTo>
                    <a:pt x="246576" y="30811"/>
                  </a:lnTo>
                  <a:lnTo>
                    <a:pt x="246576" y="172612"/>
                  </a:lnTo>
                  <a:lnTo>
                    <a:pt x="244001" y="171813"/>
                  </a:lnTo>
                  <a:lnTo>
                    <a:pt x="241426" y="171103"/>
                  </a:lnTo>
                  <a:lnTo>
                    <a:pt x="238762" y="170393"/>
                  </a:lnTo>
                  <a:lnTo>
                    <a:pt x="236187" y="169771"/>
                  </a:lnTo>
                  <a:lnTo>
                    <a:pt x="233523" y="169238"/>
                  </a:lnTo>
                  <a:lnTo>
                    <a:pt x="230859" y="168706"/>
                  </a:lnTo>
                  <a:lnTo>
                    <a:pt x="228107" y="168262"/>
                  </a:lnTo>
                  <a:lnTo>
                    <a:pt x="225443" y="167906"/>
                  </a:lnTo>
                  <a:lnTo>
                    <a:pt x="219938" y="167196"/>
                  </a:lnTo>
                  <a:lnTo>
                    <a:pt x="214433" y="166752"/>
                  </a:lnTo>
                  <a:lnTo>
                    <a:pt x="208928" y="166486"/>
                  </a:lnTo>
                  <a:lnTo>
                    <a:pt x="203423" y="166397"/>
                  </a:lnTo>
                  <a:lnTo>
                    <a:pt x="199338" y="166486"/>
                  </a:lnTo>
                  <a:lnTo>
                    <a:pt x="195165" y="166752"/>
                  </a:lnTo>
                  <a:lnTo>
                    <a:pt x="190814" y="167196"/>
                  </a:lnTo>
                  <a:lnTo>
                    <a:pt x="186286" y="167818"/>
                  </a:lnTo>
                  <a:lnTo>
                    <a:pt x="181757" y="168617"/>
                  </a:lnTo>
                  <a:lnTo>
                    <a:pt x="177140" y="169505"/>
                  </a:lnTo>
                  <a:lnTo>
                    <a:pt x="172523" y="170570"/>
                  </a:lnTo>
                  <a:lnTo>
                    <a:pt x="167906" y="171724"/>
                  </a:lnTo>
                  <a:lnTo>
                    <a:pt x="163289" y="173056"/>
                  </a:lnTo>
                  <a:lnTo>
                    <a:pt x="158849" y="174477"/>
                  </a:lnTo>
                  <a:lnTo>
                    <a:pt x="154498" y="175986"/>
                  </a:lnTo>
                  <a:lnTo>
                    <a:pt x="150236" y="177585"/>
                  </a:lnTo>
                  <a:lnTo>
                    <a:pt x="146241" y="179272"/>
                  </a:lnTo>
                  <a:lnTo>
                    <a:pt x="142422" y="181136"/>
                  </a:lnTo>
                  <a:lnTo>
                    <a:pt x="138871" y="183001"/>
                  </a:lnTo>
                  <a:lnTo>
                    <a:pt x="135586" y="184866"/>
                  </a:lnTo>
                  <a:lnTo>
                    <a:pt x="135586" y="43153"/>
                  </a:lnTo>
                  <a:lnTo>
                    <a:pt x="138871" y="41200"/>
                  </a:lnTo>
                  <a:lnTo>
                    <a:pt x="142422" y="39335"/>
                  </a:lnTo>
                  <a:lnTo>
                    <a:pt x="146241" y="37559"/>
                  </a:lnTo>
                  <a:lnTo>
                    <a:pt x="150236" y="35783"/>
                  </a:lnTo>
                  <a:lnTo>
                    <a:pt x="154498" y="34185"/>
                  </a:lnTo>
                  <a:lnTo>
                    <a:pt x="158849" y="32676"/>
                  </a:lnTo>
                  <a:lnTo>
                    <a:pt x="163289" y="31255"/>
                  </a:lnTo>
                  <a:lnTo>
                    <a:pt x="167906" y="29923"/>
                  </a:lnTo>
                  <a:lnTo>
                    <a:pt x="172523" y="28769"/>
                  </a:lnTo>
                  <a:lnTo>
                    <a:pt x="177140" y="27703"/>
                  </a:lnTo>
                  <a:lnTo>
                    <a:pt x="181757" y="26815"/>
                  </a:lnTo>
                  <a:lnTo>
                    <a:pt x="186286" y="26016"/>
                  </a:lnTo>
                  <a:lnTo>
                    <a:pt x="190814" y="25483"/>
                  </a:lnTo>
                  <a:lnTo>
                    <a:pt x="195165" y="25039"/>
                  </a:lnTo>
                  <a:lnTo>
                    <a:pt x="199338" y="24773"/>
                  </a:lnTo>
                  <a:lnTo>
                    <a:pt x="203423" y="24684"/>
                  </a:lnTo>
                  <a:close/>
                  <a:moveTo>
                    <a:pt x="67748" y="0"/>
                  </a:moveTo>
                  <a:lnTo>
                    <a:pt x="63220" y="89"/>
                  </a:lnTo>
                  <a:lnTo>
                    <a:pt x="58692" y="266"/>
                  </a:lnTo>
                  <a:lnTo>
                    <a:pt x="54163" y="533"/>
                  </a:lnTo>
                  <a:lnTo>
                    <a:pt x="49546" y="977"/>
                  </a:lnTo>
                  <a:lnTo>
                    <a:pt x="45018" y="1509"/>
                  </a:lnTo>
                  <a:lnTo>
                    <a:pt x="40489" y="2220"/>
                  </a:lnTo>
                  <a:lnTo>
                    <a:pt x="35961" y="3108"/>
                  </a:lnTo>
                  <a:lnTo>
                    <a:pt x="31610" y="4173"/>
                  </a:lnTo>
                  <a:lnTo>
                    <a:pt x="27259" y="5328"/>
                  </a:lnTo>
                  <a:lnTo>
                    <a:pt x="22908" y="6659"/>
                  </a:lnTo>
                  <a:lnTo>
                    <a:pt x="18824" y="8169"/>
                  </a:lnTo>
                  <a:lnTo>
                    <a:pt x="16782" y="8968"/>
                  </a:lnTo>
                  <a:lnTo>
                    <a:pt x="14739" y="9856"/>
                  </a:lnTo>
                  <a:lnTo>
                    <a:pt x="12786" y="10744"/>
                  </a:lnTo>
                  <a:lnTo>
                    <a:pt x="10833" y="11721"/>
                  </a:lnTo>
                  <a:lnTo>
                    <a:pt x="8879" y="12697"/>
                  </a:lnTo>
                  <a:lnTo>
                    <a:pt x="7015" y="13763"/>
                  </a:lnTo>
                  <a:lnTo>
                    <a:pt x="5239" y="14917"/>
                  </a:lnTo>
                  <a:lnTo>
                    <a:pt x="3463" y="16071"/>
                  </a:lnTo>
                  <a:lnTo>
                    <a:pt x="1687" y="17226"/>
                  </a:lnTo>
                  <a:lnTo>
                    <a:pt x="0" y="18469"/>
                  </a:lnTo>
                  <a:lnTo>
                    <a:pt x="0" y="199073"/>
                  </a:lnTo>
                  <a:lnTo>
                    <a:pt x="0" y="199694"/>
                  </a:lnTo>
                  <a:lnTo>
                    <a:pt x="89" y="200227"/>
                  </a:lnTo>
                  <a:lnTo>
                    <a:pt x="266" y="200760"/>
                  </a:lnTo>
                  <a:lnTo>
                    <a:pt x="533" y="201381"/>
                  </a:lnTo>
                  <a:lnTo>
                    <a:pt x="799" y="201914"/>
                  </a:lnTo>
                  <a:lnTo>
                    <a:pt x="1154" y="202358"/>
                  </a:lnTo>
                  <a:lnTo>
                    <a:pt x="1865" y="203335"/>
                  </a:lnTo>
                  <a:lnTo>
                    <a:pt x="2841" y="204134"/>
                  </a:lnTo>
                  <a:lnTo>
                    <a:pt x="3374" y="204400"/>
                  </a:lnTo>
                  <a:lnTo>
                    <a:pt x="3907" y="204755"/>
                  </a:lnTo>
                  <a:lnTo>
                    <a:pt x="4440" y="204933"/>
                  </a:lnTo>
                  <a:lnTo>
                    <a:pt x="4972" y="205110"/>
                  </a:lnTo>
                  <a:lnTo>
                    <a:pt x="5594" y="205199"/>
                  </a:lnTo>
                  <a:lnTo>
                    <a:pt x="6127" y="205288"/>
                  </a:lnTo>
                  <a:lnTo>
                    <a:pt x="6571" y="205199"/>
                  </a:lnTo>
                  <a:lnTo>
                    <a:pt x="7015" y="205110"/>
                  </a:lnTo>
                  <a:lnTo>
                    <a:pt x="7725" y="204933"/>
                  </a:lnTo>
                  <a:lnTo>
                    <a:pt x="8435" y="204755"/>
                  </a:lnTo>
                  <a:lnTo>
                    <a:pt x="8790" y="204666"/>
                  </a:lnTo>
                  <a:lnTo>
                    <a:pt x="9234" y="204666"/>
                  </a:lnTo>
                  <a:lnTo>
                    <a:pt x="12431" y="203157"/>
                  </a:lnTo>
                  <a:lnTo>
                    <a:pt x="15805" y="201736"/>
                  </a:lnTo>
                  <a:lnTo>
                    <a:pt x="19268" y="200404"/>
                  </a:lnTo>
                  <a:lnTo>
                    <a:pt x="22908" y="199161"/>
                  </a:lnTo>
                  <a:lnTo>
                    <a:pt x="26549" y="197918"/>
                  </a:lnTo>
                  <a:lnTo>
                    <a:pt x="30367" y="196853"/>
                  </a:lnTo>
                  <a:lnTo>
                    <a:pt x="34185" y="195787"/>
                  </a:lnTo>
                  <a:lnTo>
                    <a:pt x="38003" y="194810"/>
                  </a:lnTo>
                  <a:lnTo>
                    <a:pt x="41910" y="194011"/>
                  </a:lnTo>
                  <a:lnTo>
                    <a:pt x="45817" y="193212"/>
                  </a:lnTo>
                  <a:lnTo>
                    <a:pt x="49635" y="192591"/>
                  </a:lnTo>
                  <a:lnTo>
                    <a:pt x="53453" y="192058"/>
                  </a:lnTo>
                  <a:lnTo>
                    <a:pt x="57182" y="191614"/>
                  </a:lnTo>
                  <a:lnTo>
                    <a:pt x="60823" y="191348"/>
                  </a:lnTo>
                  <a:lnTo>
                    <a:pt x="64374" y="191170"/>
                  </a:lnTo>
                  <a:lnTo>
                    <a:pt x="67748" y="191081"/>
                  </a:lnTo>
                  <a:lnTo>
                    <a:pt x="72277" y="191170"/>
                  </a:lnTo>
                  <a:lnTo>
                    <a:pt x="76894" y="191348"/>
                  </a:lnTo>
                  <a:lnTo>
                    <a:pt x="81422" y="191614"/>
                  </a:lnTo>
                  <a:lnTo>
                    <a:pt x="86040" y="192058"/>
                  </a:lnTo>
                  <a:lnTo>
                    <a:pt x="90568" y="192591"/>
                  </a:lnTo>
                  <a:lnTo>
                    <a:pt x="95096" y="193390"/>
                  </a:lnTo>
                  <a:lnTo>
                    <a:pt x="99536" y="194189"/>
                  </a:lnTo>
                  <a:lnTo>
                    <a:pt x="103976" y="195254"/>
                  </a:lnTo>
                  <a:lnTo>
                    <a:pt x="108326" y="196409"/>
                  </a:lnTo>
                  <a:lnTo>
                    <a:pt x="112588" y="197741"/>
                  </a:lnTo>
                  <a:lnTo>
                    <a:pt x="116762" y="199250"/>
                  </a:lnTo>
                  <a:lnTo>
                    <a:pt x="118804" y="200049"/>
                  </a:lnTo>
                  <a:lnTo>
                    <a:pt x="120846" y="200937"/>
                  </a:lnTo>
                  <a:lnTo>
                    <a:pt x="122799" y="201825"/>
                  </a:lnTo>
                  <a:lnTo>
                    <a:pt x="124753" y="202802"/>
                  </a:lnTo>
                  <a:lnTo>
                    <a:pt x="126618" y="203867"/>
                  </a:lnTo>
                  <a:lnTo>
                    <a:pt x="128482" y="204844"/>
                  </a:lnTo>
                  <a:lnTo>
                    <a:pt x="130347" y="205998"/>
                  </a:lnTo>
                  <a:lnTo>
                    <a:pt x="132123" y="207153"/>
                  </a:lnTo>
                  <a:lnTo>
                    <a:pt x="133898" y="208307"/>
                  </a:lnTo>
                  <a:lnTo>
                    <a:pt x="135586" y="209550"/>
                  </a:lnTo>
                  <a:lnTo>
                    <a:pt x="138871" y="207597"/>
                  </a:lnTo>
                  <a:lnTo>
                    <a:pt x="142422" y="205732"/>
                  </a:lnTo>
                  <a:lnTo>
                    <a:pt x="146241" y="203956"/>
                  </a:lnTo>
                  <a:lnTo>
                    <a:pt x="150236" y="202269"/>
                  </a:lnTo>
                  <a:lnTo>
                    <a:pt x="154498" y="200671"/>
                  </a:lnTo>
                  <a:lnTo>
                    <a:pt x="158849" y="199073"/>
                  </a:lnTo>
                  <a:lnTo>
                    <a:pt x="163289" y="197652"/>
                  </a:lnTo>
                  <a:lnTo>
                    <a:pt x="167906" y="196409"/>
                  </a:lnTo>
                  <a:lnTo>
                    <a:pt x="172523" y="195166"/>
                  </a:lnTo>
                  <a:lnTo>
                    <a:pt x="177140" y="194189"/>
                  </a:lnTo>
                  <a:lnTo>
                    <a:pt x="181757" y="193212"/>
                  </a:lnTo>
                  <a:lnTo>
                    <a:pt x="186286" y="192502"/>
                  </a:lnTo>
                  <a:lnTo>
                    <a:pt x="190814" y="191880"/>
                  </a:lnTo>
                  <a:lnTo>
                    <a:pt x="195165" y="191436"/>
                  </a:lnTo>
                  <a:lnTo>
                    <a:pt x="199338" y="191170"/>
                  </a:lnTo>
                  <a:lnTo>
                    <a:pt x="203423" y="191081"/>
                  </a:lnTo>
                  <a:lnTo>
                    <a:pt x="207241" y="191081"/>
                  </a:lnTo>
                  <a:lnTo>
                    <a:pt x="211059" y="191259"/>
                  </a:lnTo>
                  <a:lnTo>
                    <a:pt x="214877" y="191436"/>
                  </a:lnTo>
                  <a:lnTo>
                    <a:pt x="218695" y="191792"/>
                  </a:lnTo>
                  <a:lnTo>
                    <a:pt x="222513" y="192235"/>
                  </a:lnTo>
                  <a:lnTo>
                    <a:pt x="226331" y="192768"/>
                  </a:lnTo>
                  <a:lnTo>
                    <a:pt x="230060" y="193390"/>
                  </a:lnTo>
                  <a:lnTo>
                    <a:pt x="233790" y="194100"/>
                  </a:lnTo>
                  <a:lnTo>
                    <a:pt x="237519" y="194899"/>
                  </a:lnTo>
                  <a:lnTo>
                    <a:pt x="241159" y="195876"/>
                  </a:lnTo>
                  <a:lnTo>
                    <a:pt x="244800" y="196941"/>
                  </a:lnTo>
                  <a:lnTo>
                    <a:pt x="248351" y="198096"/>
                  </a:lnTo>
                  <a:lnTo>
                    <a:pt x="251903" y="199428"/>
                  </a:lnTo>
                  <a:lnTo>
                    <a:pt x="255277" y="200848"/>
                  </a:lnTo>
                  <a:lnTo>
                    <a:pt x="258651" y="202358"/>
                  </a:lnTo>
                  <a:lnTo>
                    <a:pt x="261937" y="204045"/>
                  </a:lnTo>
                  <a:lnTo>
                    <a:pt x="262736" y="204400"/>
                  </a:lnTo>
                  <a:lnTo>
                    <a:pt x="263446" y="204578"/>
                  </a:lnTo>
                  <a:lnTo>
                    <a:pt x="264156" y="204666"/>
                  </a:lnTo>
                  <a:lnTo>
                    <a:pt x="265044" y="204666"/>
                  </a:lnTo>
                  <a:lnTo>
                    <a:pt x="265577" y="204578"/>
                  </a:lnTo>
                  <a:lnTo>
                    <a:pt x="266199" y="204489"/>
                  </a:lnTo>
                  <a:lnTo>
                    <a:pt x="266731" y="204311"/>
                  </a:lnTo>
                  <a:lnTo>
                    <a:pt x="267264" y="204134"/>
                  </a:lnTo>
                  <a:lnTo>
                    <a:pt x="267797" y="203867"/>
                  </a:lnTo>
                  <a:lnTo>
                    <a:pt x="268330" y="203512"/>
                  </a:lnTo>
                  <a:lnTo>
                    <a:pt x="269306" y="202713"/>
                  </a:lnTo>
                  <a:lnTo>
                    <a:pt x="270017" y="201736"/>
                  </a:lnTo>
                  <a:lnTo>
                    <a:pt x="270372" y="201292"/>
                  </a:lnTo>
                  <a:lnTo>
                    <a:pt x="270638" y="200760"/>
                  </a:lnTo>
                  <a:lnTo>
                    <a:pt x="270905" y="200138"/>
                  </a:lnTo>
                  <a:lnTo>
                    <a:pt x="271082" y="199605"/>
                  </a:lnTo>
                  <a:lnTo>
                    <a:pt x="271171" y="199073"/>
                  </a:lnTo>
                  <a:lnTo>
                    <a:pt x="271171" y="198451"/>
                  </a:lnTo>
                  <a:lnTo>
                    <a:pt x="271171" y="18469"/>
                  </a:lnTo>
                  <a:lnTo>
                    <a:pt x="268418" y="16515"/>
                  </a:lnTo>
                  <a:lnTo>
                    <a:pt x="265488" y="14651"/>
                  </a:lnTo>
                  <a:lnTo>
                    <a:pt x="262558" y="12964"/>
                  </a:lnTo>
                  <a:lnTo>
                    <a:pt x="259539" y="11365"/>
                  </a:lnTo>
                  <a:lnTo>
                    <a:pt x="256432" y="9945"/>
                  </a:lnTo>
                  <a:lnTo>
                    <a:pt x="253235" y="8613"/>
                  </a:lnTo>
                  <a:lnTo>
                    <a:pt x="249950" y="7370"/>
                  </a:lnTo>
                  <a:lnTo>
                    <a:pt x="246576" y="6127"/>
                  </a:lnTo>
                  <a:lnTo>
                    <a:pt x="243912" y="5328"/>
                  </a:lnTo>
                  <a:lnTo>
                    <a:pt x="241337" y="4617"/>
                  </a:lnTo>
                  <a:lnTo>
                    <a:pt x="238673" y="3996"/>
                  </a:lnTo>
                  <a:lnTo>
                    <a:pt x="236009" y="3374"/>
                  </a:lnTo>
                  <a:lnTo>
                    <a:pt x="233346" y="2841"/>
                  </a:lnTo>
                  <a:lnTo>
                    <a:pt x="230682" y="2309"/>
                  </a:lnTo>
                  <a:lnTo>
                    <a:pt x="225266" y="1421"/>
                  </a:lnTo>
                  <a:lnTo>
                    <a:pt x="219760" y="799"/>
                  </a:lnTo>
                  <a:lnTo>
                    <a:pt x="214255" y="355"/>
                  </a:lnTo>
                  <a:lnTo>
                    <a:pt x="208839" y="89"/>
                  </a:lnTo>
                  <a:lnTo>
                    <a:pt x="203423" y="0"/>
                  </a:lnTo>
                  <a:lnTo>
                    <a:pt x="198894" y="89"/>
                  </a:lnTo>
                  <a:lnTo>
                    <a:pt x="194277" y="266"/>
                  </a:lnTo>
                  <a:lnTo>
                    <a:pt x="189749" y="533"/>
                  </a:lnTo>
                  <a:lnTo>
                    <a:pt x="185131" y="977"/>
                  </a:lnTo>
                  <a:lnTo>
                    <a:pt x="180603" y="1509"/>
                  </a:lnTo>
                  <a:lnTo>
                    <a:pt x="176075" y="2220"/>
                  </a:lnTo>
                  <a:lnTo>
                    <a:pt x="171635" y="3108"/>
                  </a:lnTo>
                  <a:lnTo>
                    <a:pt x="167195" y="4173"/>
                  </a:lnTo>
                  <a:lnTo>
                    <a:pt x="162845" y="5328"/>
                  </a:lnTo>
                  <a:lnTo>
                    <a:pt x="158583" y="6659"/>
                  </a:lnTo>
                  <a:lnTo>
                    <a:pt x="154409" y="8169"/>
                  </a:lnTo>
                  <a:lnTo>
                    <a:pt x="152367" y="8968"/>
                  </a:lnTo>
                  <a:lnTo>
                    <a:pt x="150325" y="9856"/>
                  </a:lnTo>
                  <a:lnTo>
                    <a:pt x="148372" y="10744"/>
                  </a:lnTo>
                  <a:lnTo>
                    <a:pt x="146418" y="11721"/>
                  </a:lnTo>
                  <a:lnTo>
                    <a:pt x="144554" y="12697"/>
                  </a:lnTo>
                  <a:lnTo>
                    <a:pt x="142689" y="13763"/>
                  </a:lnTo>
                  <a:lnTo>
                    <a:pt x="140824" y="14917"/>
                  </a:lnTo>
                  <a:lnTo>
                    <a:pt x="139048" y="16071"/>
                  </a:lnTo>
                  <a:lnTo>
                    <a:pt x="137273" y="17226"/>
                  </a:lnTo>
                  <a:lnTo>
                    <a:pt x="135586" y="18469"/>
                  </a:lnTo>
                  <a:lnTo>
                    <a:pt x="133898" y="17226"/>
                  </a:lnTo>
                  <a:lnTo>
                    <a:pt x="132123" y="16071"/>
                  </a:lnTo>
                  <a:lnTo>
                    <a:pt x="130347" y="14917"/>
                  </a:lnTo>
                  <a:lnTo>
                    <a:pt x="128482" y="13763"/>
                  </a:lnTo>
                  <a:lnTo>
                    <a:pt x="126618" y="12697"/>
                  </a:lnTo>
                  <a:lnTo>
                    <a:pt x="124753" y="11721"/>
                  </a:lnTo>
                  <a:lnTo>
                    <a:pt x="122799" y="10744"/>
                  </a:lnTo>
                  <a:lnTo>
                    <a:pt x="120846" y="9856"/>
                  </a:lnTo>
                  <a:lnTo>
                    <a:pt x="118804" y="8968"/>
                  </a:lnTo>
                  <a:lnTo>
                    <a:pt x="116762" y="8169"/>
                  </a:lnTo>
                  <a:lnTo>
                    <a:pt x="112588" y="6659"/>
                  </a:lnTo>
                  <a:lnTo>
                    <a:pt x="108326" y="5328"/>
                  </a:lnTo>
                  <a:lnTo>
                    <a:pt x="103976" y="4173"/>
                  </a:lnTo>
                  <a:lnTo>
                    <a:pt x="99536" y="3108"/>
                  </a:lnTo>
                  <a:lnTo>
                    <a:pt x="95096" y="2220"/>
                  </a:lnTo>
                  <a:lnTo>
                    <a:pt x="90568" y="1509"/>
                  </a:lnTo>
                  <a:lnTo>
                    <a:pt x="86040" y="977"/>
                  </a:lnTo>
                  <a:lnTo>
                    <a:pt x="81422" y="533"/>
                  </a:lnTo>
                  <a:lnTo>
                    <a:pt x="76894" y="266"/>
                  </a:lnTo>
                  <a:lnTo>
                    <a:pt x="72277" y="89"/>
                  </a:lnTo>
                  <a:lnTo>
                    <a:pt x="677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73"/>
            <p:cNvSpPr/>
            <p:nvPr/>
          </p:nvSpPr>
          <p:spPr>
            <a:xfrm>
              <a:off x="4118525" y="1625500"/>
              <a:ext cx="2157675" cy="765850"/>
            </a:xfrm>
            <a:custGeom>
              <a:avLst/>
              <a:gdLst/>
              <a:ahLst/>
              <a:cxnLst/>
              <a:rect l="l" t="t" r="r" b="b"/>
              <a:pathLst>
                <a:path w="86307" h="30634" extrusionOk="0">
                  <a:moveTo>
                    <a:pt x="51589" y="0"/>
                  </a:moveTo>
                  <a:lnTo>
                    <a:pt x="47682" y="178"/>
                  </a:lnTo>
                  <a:lnTo>
                    <a:pt x="43864" y="355"/>
                  </a:lnTo>
                  <a:lnTo>
                    <a:pt x="40135" y="622"/>
                  </a:lnTo>
                  <a:lnTo>
                    <a:pt x="36405" y="977"/>
                  </a:lnTo>
                  <a:lnTo>
                    <a:pt x="32765" y="1421"/>
                  </a:lnTo>
                  <a:lnTo>
                    <a:pt x="29213" y="1954"/>
                  </a:lnTo>
                  <a:lnTo>
                    <a:pt x="25662" y="2575"/>
                  </a:lnTo>
                  <a:lnTo>
                    <a:pt x="22199" y="3286"/>
                  </a:lnTo>
                  <a:lnTo>
                    <a:pt x="18825" y="3996"/>
                  </a:lnTo>
                  <a:lnTo>
                    <a:pt x="15539" y="4884"/>
                  </a:lnTo>
                  <a:lnTo>
                    <a:pt x="12254" y="5772"/>
                  </a:lnTo>
                  <a:lnTo>
                    <a:pt x="9057" y="6748"/>
                  </a:lnTo>
                  <a:lnTo>
                    <a:pt x="5950" y="7814"/>
                  </a:lnTo>
                  <a:lnTo>
                    <a:pt x="2931" y="8968"/>
                  </a:lnTo>
                  <a:lnTo>
                    <a:pt x="1" y="10211"/>
                  </a:lnTo>
                  <a:lnTo>
                    <a:pt x="1" y="30634"/>
                  </a:lnTo>
                  <a:lnTo>
                    <a:pt x="2664" y="29213"/>
                  </a:lnTo>
                  <a:lnTo>
                    <a:pt x="5417" y="27881"/>
                  </a:lnTo>
                  <a:lnTo>
                    <a:pt x="8347" y="26638"/>
                  </a:lnTo>
                  <a:lnTo>
                    <a:pt x="11455" y="25395"/>
                  </a:lnTo>
                  <a:lnTo>
                    <a:pt x="14563" y="24329"/>
                  </a:lnTo>
                  <a:lnTo>
                    <a:pt x="17848" y="23353"/>
                  </a:lnTo>
                  <a:lnTo>
                    <a:pt x="21133" y="22465"/>
                  </a:lnTo>
                  <a:lnTo>
                    <a:pt x="24596" y="21577"/>
                  </a:lnTo>
                  <a:lnTo>
                    <a:pt x="28148" y="20866"/>
                  </a:lnTo>
                  <a:lnTo>
                    <a:pt x="31788" y="20245"/>
                  </a:lnTo>
                  <a:lnTo>
                    <a:pt x="35606" y="19712"/>
                  </a:lnTo>
                  <a:lnTo>
                    <a:pt x="39424" y="19268"/>
                  </a:lnTo>
                  <a:lnTo>
                    <a:pt x="43331" y="18913"/>
                  </a:lnTo>
                  <a:lnTo>
                    <a:pt x="47238" y="18647"/>
                  </a:lnTo>
                  <a:lnTo>
                    <a:pt x="51322" y="18469"/>
                  </a:lnTo>
                  <a:lnTo>
                    <a:pt x="59491" y="18469"/>
                  </a:lnTo>
                  <a:lnTo>
                    <a:pt x="63487" y="18647"/>
                  </a:lnTo>
                  <a:lnTo>
                    <a:pt x="67483" y="18913"/>
                  </a:lnTo>
                  <a:lnTo>
                    <a:pt x="71389" y="19268"/>
                  </a:lnTo>
                  <a:lnTo>
                    <a:pt x="75207" y="19712"/>
                  </a:lnTo>
                  <a:lnTo>
                    <a:pt x="79026" y="20245"/>
                  </a:lnTo>
                  <a:lnTo>
                    <a:pt x="82666" y="20955"/>
                  </a:lnTo>
                  <a:lnTo>
                    <a:pt x="86307" y="21666"/>
                  </a:lnTo>
                  <a:lnTo>
                    <a:pt x="86307" y="2930"/>
                  </a:lnTo>
                  <a:lnTo>
                    <a:pt x="82577" y="2309"/>
                  </a:lnTo>
                  <a:lnTo>
                    <a:pt x="78848" y="1687"/>
                  </a:lnTo>
                  <a:lnTo>
                    <a:pt x="75030" y="1155"/>
                  </a:lnTo>
                  <a:lnTo>
                    <a:pt x="71212" y="711"/>
                  </a:lnTo>
                  <a:lnTo>
                    <a:pt x="67305" y="444"/>
                  </a:lnTo>
                  <a:lnTo>
                    <a:pt x="63398" y="178"/>
                  </a:lnTo>
                  <a:lnTo>
                    <a:pt x="594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3"/>
            <p:cNvSpPr/>
            <p:nvPr/>
          </p:nvSpPr>
          <p:spPr>
            <a:xfrm>
              <a:off x="4118525" y="2444600"/>
              <a:ext cx="2157675" cy="768075"/>
            </a:xfrm>
            <a:custGeom>
              <a:avLst/>
              <a:gdLst/>
              <a:ahLst/>
              <a:cxnLst/>
              <a:rect l="l" t="t" r="r" b="b"/>
              <a:pathLst>
                <a:path w="86307" h="30723" extrusionOk="0">
                  <a:moveTo>
                    <a:pt x="51589" y="1"/>
                  </a:moveTo>
                  <a:lnTo>
                    <a:pt x="47682" y="178"/>
                  </a:lnTo>
                  <a:lnTo>
                    <a:pt x="43864" y="356"/>
                  </a:lnTo>
                  <a:lnTo>
                    <a:pt x="40135" y="711"/>
                  </a:lnTo>
                  <a:lnTo>
                    <a:pt x="36405" y="1066"/>
                  </a:lnTo>
                  <a:lnTo>
                    <a:pt x="32765" y="1510"/>
                  </a:lnTo>
                  <a:lnTo>
                    <a:pt x="29213" y="2043"/>
                  </a:lnTo>
                  <a:lnTo>
                    <a:pt x="25662" y="2664"/>
                  </a:lnTo>
                  <a:lnTo>
                    <a:pt x="22199" y="3375"/>
                  </a:lnTo>
                  <a:lnTo>
                    <a:pt x="18825" y="4085"/>
                  </a:lnTo>
                  <a:lnTo>
                    <a:pt x="15539" y="4973"/>
                  </a:lnTo>
                  <a:lnTo>
                    <a:pt x="12254" y="5861"/>
                  </a:lnTo>
                  <a:lnTo>
                    <a:pt x="9057" y="6838"/>
                  </a:lnTo>
                  <a:lnTo>
                    <a:pt x="5950" y="7903"/>
                  </a:lnTo>
                  <a:lnTo>
                    <a:pt x="2931" y="9057"/>
                  </a:lnTo>
                  <a:lnTo>
                    <a:pt x="1" y="10212"/>
                  </a:lnTo>
                  <a:lnTo>
                    <a:pt x="1" y="30723"/>
                  </a:lnTo>
                  <a:lnTo>
                    <a:pt x="2664" y="29213"/>
                  </a:lnTo>
                  <a:lnTo>
                    <a:pt x="5417" y="27881"/>
                  </a:lnTo>
                  <a:lnTo>
                    <a:pt x="8347" y="26638"/>
                  </a:lnTo>
                  <a:lnTo>
                    <a:pt x="11455" y="25484"/>
                  </a:lnTo>
                  <a:lnTo>
                    <a:pt x="14563" y="24330"/>
                  </a:lnTo>
                  <a:lnTo>
                    <a:pt x="17848" y="23353"/>
                  </a:lnTo>
                  <a:lnTo>
                    <a:pt x="21133" y="22465"/>
                  </a:lnTo>
                  <a:lnTo>
                    <a:pt x="24596" y="21666"/>
                  </a:lnTo>
                  <a:lnTo>
                    <a:pt x="28148" y="20867"/>
                  </a:lnTo>
                  <a:lnTo>
                    <a:pt x="31788" y="20245"/>
                  </a:lnTo>
                  <a:lnTo>
                    <a:pt x="35606" y="19713"/>
                  </a:lnTo>
                  <a:lnTo>
                    <a:pt x="39424" y="19269"/>
                  </a:lnTo>
                  <a:lnTo>
                    <a:pt x="43331" y="18913"/>
                  </a:lnTo>
                  <a:lnTo>
                    <a:pt x="47238" y="18647"/>
                  </a:lnTo>
                  <a:lnTo>
                    <a:pt x="51322" y="18558"/>
                  </a:lnTo>
                  <a:lnTo>
                    <a:pt x="55496" y="18469"/>
                  </a:lnTo>
                  <a:lnTo>
                    <a:pt x="59491" y="18558"/>
                  </a:lnTo>
                  <a:lnTo>
                    <a:pt x="63487" y="18736"/>
                  </a:lnTo>
                  <a:lnTo>
                    <a:pt x="67483" y="18913"/>
                  </a:lnTo>
                  <a:lnTo>
                    <a:pt x="71389" y="19269"/>
                  </a:lnTo>
                  <a:lnTo>
                    <a:pt x="75207" y="19801"/>
                  </a:lnTo>
                  <a:lnTo>
                    <a:pt x="79026" y="20334"/>
                  </a:lnTo>
                  <a:lnTo>
                    <a:pt x="82666" y="20956"/>
                  </a:lnTo>
                  <a:lnTo>
                    <a:pt x="86307" y="21666"/>
                  </a:lnTo>
                  <a:lnTo>
                    <a:pt x="86307" y="2931"/>
                  </a:lnTo>
                  <a:lnTo>
                    <a:pt x="82577" y="2309"/>
                  </a:lnTo>
                  <a:lnTo>
                    <a:pt x="78848" y="1688"/>
                  </a:lnTo>
                  <a:lnTo>
                    <a:pt x="75030" y="1244"/>
                  </a:lnTo>
                  <a:lnTo>
                    <a:pt x="71212" y="800"/>
                  </a:lnTo>
                  <a:lnTo>
                    <a:pt x="67305" y="445"/>
                  </a:lnTo>
                  <a:lnTo>
                    <a:pt x="63398" y="178"/>
                  </a:lnTo>
                  <a:lnTo>
                    <a:pt x="59403" y="89"/>
                  </a:lnTo>
                  <a:lnTo>
                    <a:pt x="55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3"/>
            <p:cNvSpPr/>
            <p:nvPr/>
          </p:nvSpPr>
          <p:spPr>
            <a:xfrm>
              <a:off x="4118525" y="3268150"/>
              <a:ext cx="2157675" cy="765850"/>
            </a:xfrm>
            <a:custGeom>
              <a:avLst/>
              <a:gdLst/>
              <a:ahLst/>
              <a:cxnLst/>
              <a:rect l="l" t="t" r="r" b="b"/>
              <a:pathLst>
                <a:path w="86307" h="30634" extrusionOk="0">
                  <a:moveTo>
                    <a:pt x="51589" y="1"/>
                  </a:moveTo>
                  <a:lnTo>
                    <a:pt x="47682" y="178"/>
                  </a:lnTo>
                  <a:lnTo>
                    <a:pt x="43864" y="356"/>
                  </a:lnTo>
                  <a:lnTo>
                    <a:pt x="40135" y="622"/>
                  </a:lnTo>
                  <a:lnTo>
                    <a:pt x="36405" y="977"/>
                  </a:lnTo>
                  <a:lnTo>
                    <a:pt x="32765" y="1421"/>
                  </a:lnTo>
                  <a:lnTo>
                    <a:pt x="29213" y="1954"/>
                  </a:lnTo>
                  <a:lnTo>
                    <a:pt x="25662" y="2576"/>
                  </a:lnTo>
                  <a:lnTo>
                    <a:pt x="22199" y="3286"/>
                  </a:lnTo>
                  <a:lnTo>
                    <a:pt x="18825" y="3996"/>
                  </a:lnTo>
                  <a:lnTo>
                    <a:pt x="15539" y="4884"/>
                  </a:lnTo>
                  <a:lnTo>
                    <a:pt x="12254" y="5772"/>
                  </a:lnTo>
                  <a:lnTo>
                    <a:pt x="9057" y="6749"/>
                  </a:lnTo>
                  <a:lnTo>
                    <a:pt x="5950" y="7814"/>
                  </a:lnTo>
                  <a:lnTo>
                    <a:pt x="2931" y="8969"/>
                  </a:lnTo>
                  <a:lnTo>
                    <a:pt x="1" y="10212"/>
                  </a:lnTo>
                  <a:lnTo>
                    <a:pt x="1" y="30634"/>
                  </a:lnTo>
                  <a:lnTo>
                    <a:pt x="2664" y="29213"/>
                  </a:lnTo>
                  <a:lnTo>
                    <a:pt x="5417" y="27881"/>
                  </a:lnTo>
                  <a:lnTo>
                    <a:pt x="8347" y="26638"/>
                  </a:lnTo>
                  <a:lnTo>
                    <a:pt x="11455" y="25395"/>
                  </a:lnTo>
                  <a:lnTo>
                    <a:pt x="14563" y="24330"/>
                  </a:lnTo>
                  <a:lnTo>
                    <a:pt x="17848" y="23353"/>
                  </a:lnTo>
                  <a:lnTo>
                    <a:pt x="21133" y="22465"/>
                  </a:lnTo>
                  <a:lnTo>
                    <a:pt x="24596" y="21577"/>
                  </a:lnTo>
                  <a:lnTo>
                    <a:pt x="28148" y="20867"/>
                  </a:lnTo>
                  <a:lnTo>
                    <a:pt x="31788" y="20245"/>
                  </a:lnTo>
                  <a:lnTo>
                    <a:pt x="35606" y="19713"/>
                  </a:lnTo>
                  <a:lnTo>
                    <a:pt x="39424" y="19269"/>
                  </a:lnTo>
                  <a:lnTo>
                    <a:pt x="43331" y="18913"/>
                  </a:lnTo>
                  <a:lnTo>
                    <a:pt x="47238" y="18647"/>
                  </a:lnTo>
                  <a:lnTo>
                    <a:pt x="51322" y="18469"/>
                  </a:lnTo>
                  <a:lnTo>
                    <a:pt x="55496" y="18469"/>
                  </a:lnTo>
                  <a:lnTo>
                    <a:pt x="59491" y="18558"/>
                  </a:lnTo>
                  <a:lnTo>
                    <a:pt x="63487" y="18647"/>
                  </a:lnTo>
                  <a:lnTo>
                    <a:pt x="67483" y="18913"/>
                  </a:lnTo>
                  <a:lnTo>
                    <a:pt x="71389" y="19269"/>
                  </a:lnTo>
                  <a:lnTo>
                    <a:pt x="75207" y="19713"/>
                  </a:lnTo>
                  <a:lnTo>
                    <a:pt x="79026" y="20245"/>
                  </a:lnTo>
                  <a:lnTo>
                    <a:pt x="82666" y="20956"/>
                  </a:lnTo>
                  <a:lnTo>
                    <a:pt x="86307" y="21666"/>
                  </a:lnTo>
                  <a:lnTo>
                    <a:pt x="86307" y="2931"/>
                  </a:lnTo>
                  <a:lnTo>
                    <a:pt x="82577" y="2220"/>
                  </a:lnTo>
                  <a:lnTo>
                    <a:pt x="78848" y="1599"/>
                  </a:lnTo>
                  <a:lnTo>
                    <a:pt x="75030" y="1155"/>
                  </a:lnTo>
                  <a:lnTo>
                    <a:pt x="71212" y="711"/>
                  </a:lnTo>
                  <a:lnTo>
                    <a:pt x="67305" y="356"/>
                  </a:lnTo>
                  <a:lnTo>
                    <a:pt x="63398" y="178"/>
                  </a:lnTo>
                  <a:lnTo>
                    <a:pt x="594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74"/>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Langkah selanjutnya </a:t>
            </a:r>
            <a:endParaRPr sz="2400">
              <a:solidFill>
                <a:srgbClr val="5F6368"/>
              </a:solidFill>
              <a:latin typeface="Open Sans"/>
              <a:ea typeface="Open Sans"/>
              <a:cs typeface="Open Sans"/>
              <a:sym typeface="Open Sans"/>
            </a:endParaRPr>
          </a:p>
        </p:txBody>
      </p:sp>
      <p:sp>
        <p:nvSpPr>
          <p:cNvPr id="451" name="Google Shape;451;p74"/>
          <p:cNvSpPr/>
          <p:nvPr/>
        </p:nvSpPr>
        <p:spPr>
          <a:xfrm>
            <a:off x="5176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4"/>
          <p:cNvSpPr txBox="1"/>
          <p:nvPr/>
        </p:nvSpPr>
        <p:spPr>
          <a:xfrm>
            <a:off x="711325" y="1917800"/>
            <a:ext cx="2049000" cy="609367"/>
          </a:xfrm>
          <a:prstGeom prst="rect">
            <a:avLst/>
          </a:prstGeom>
          <a:noFill/>
          <a:ln>
            <a:noFill/>
          </a:ln>
        </p:spPr>
        <p:txBody>
          <a:bodyPr spcFirstLastPara="1" wrap="square" lIns="91425" tIns="91425" rIns="91425" bIns="91425" anchor="t" anchorCtr="0">
            <a:spAutoFit/>
          </a:bodyPr>
          <a:lstStyle/>
          <a:p>
            <a:pPr lvl="0" algn="ctr">
              <a:lnSpc>
                <a:spcPct val="115000"/>
              </a:lnSpc>
              <a:buClr>
                <a:schemeClr val="dk1"/>
              </a:buClr>
              <a:buSzPts val="1100"/>
            </a:pPr>
            <a:r>
              <a:rPr lang="en-US" sz="1200" dirty="0" err="1" smtClean="0"/>
              <a:t>Membuat</a:t>
            </a:r>
            <a:r>
              <a:rPr lang="en-US" sz="1200" dirty="0" smtClean="0"/>
              <a:t> menu </a:t>
            </a:r>
            <a:r>
              <a:rPr lang="en-US" sz="1200" dirty="0" err="1" smtClean="0"/>
              <a:t>fitur</a:t>
            </a:r>
            <a:r>
              <a:rPr lang="en-US" sz="1200" dirty="0" smtClean="0"/>
              <a:t> </a:t>
            </a:r>
            <a:r>
              <a:rPr lang="en-US" sz="1200" dirty="0" err="1" smtClean="0"/>
              <a:t>obrolan</a:t>
            </a:r>
            <a:r>
              <a:rPr lang="en-US" sz="1200" dirty="0" smtClean="0"/>
              <a:t> </a:t>
            </a:r>
            <a:r>
              <a:rPr lang="en-US" sz="1200" dirty="0" err="1" smtClean="0"/>
              <a:t>langsung</a:t>
            </a:r>
            <a:r>
              <a:rPr lang="en-US" sz="1200" dirty="0" smtClean="0"/>
              <a:t> live</a:t>
            </a:r>
            <a:endParaRPr sz="1200" dirty="0"/>
          </a:p>
        </p:txBody>
      </p:sp>
      <p:sp>
        <p:nvSpPr>
          <p:cNvPr id="453" name="Google Shape;453;p74"/>
          <p:cNvSpPr/>
          <p:nvPr/>
        </p:nvSpPr>
        <p:spPr>
          <a:xfrm>
            <a:off x="31752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74"/>
          <p:cNvSpPr txBox="1"/>
          <p:nvPr/>
        </p:nvSpPr>
        <p:spPr>
          <a:xfrm>
            <a:off x="3368925" y="1917800"/>
            <a:ext cx="2049000" cy="609367"/>
          </a:xfrm>
          <a:prstGeom prst="rect">
            <a:avLst/>
          </a:prstGeom>
          <a:noFill/>
          <a:ln>
            <a:noFill/>
          </a:ln>
        </p:spPr>
        <p:txBody>
          <a:bodyPr spcFirstLastPara="1" wrap="square" lIns="91425" tIns="91425" rIns="91425" bIns="91425" anchor="t" anchorCtr="0">
            <a:spAutoFit/>
          </a:bodyPr>
          <a:lstStyle/>
          <a:p>
            <a:pPr lvl="0" algn="ctr">
              <a:lnSpc>
                <a:spcPct val="115000"/>
              </a:lnSpc>
              <a:buClr>
                <a:schemeClr val="dk1"/>
              </a:buClr>
              <a:buSzPts val="1100"/>
            </a:pPr>
            <a:r>
              <a:rPr lang="fi-FI" sz="1200" dirty="0" smtClean="0"/>
              <a:t>Melengkapi </a:t>
            </a:r>
            <a:r>
              <a:rPr lang="fi-FI" sz="1200" dirty="0"/>
              <a:t>desain untuk halaman lain</a:t>
            </a:r>
            <a:endParaRPr sz="1200" dirty="0">
              <a:solidFill>
                <a:srgbClr val="5F6368"/>
              </a:solidFill>
              <a:latin typeface="Open Sans"/>
              <a:ea typeface="Open Sans"/>
              <a:cs typeface="Open Sans"/>
              <a:sym typeface="Open Sans"/>
            </a:endParaRPr>
          </a:p>
        </p:txBody>
      </p:sp>
      <p:sp>
        <p:nvSpPr>
          <p:cNvPr id="455" name="Google Shape;455;p74"/>
          <p:cNvSpPr/>
          <p:nvPr/>
        </p:nvSpPr>
        <p:spPr>
          <a:xfrm>
            <a:off x="5832875" y="1472325"/>
            <a:ext cx="2436300" cy="31743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74"/>
          <p:cNvSpPr txBox="1"/>
          <p:nvPr/>
        </p:nvSpPr>
        <p:spPr>
          <a:xfrm>
            <a:off x="6026525" y="1917800"/>
            <a:ext cx="2049000" cy="1246465"/>
          </a:xfrm>
          <a:prstGeom prst="rect">
            <a:avLst/>
          </a:prstGeom>
          <a:noFill/>
          <a:ln>
            <a:noFill/>
          </a:ln>
        </p:spPr>
        <p:txBody>
          <a:bodyPr spcFirstLastPara="1" wrap="square" lIns="91425" tIns="91425" rIns="91425" bIns="91425" anchor="t" anchorCtr="0">
            <a:spAutoFit/>
          </a:bodyPr>
          <a:lstStyle/>
          <a:p>
            <a:pPr lvl="0" algn="ctr">
              <a:lnSpc>
                <a:spcPct val="115000"/>
              </a:lnSpc>
              <a:buClr>
                <a:schemeClr val="dk1"/>
              </a:buClr>
              <a:buSzPts val="1100"/>
            </a:pPr>
            <a:r>
              <a:rPr lang="id-ID" sz="1200" dirty="0"/>
              <a:t>Melakukan usability lagi untuk memvalidasi apakah pain point yang masih dialami pengguna telah ditangani secara efektif.</a:t>
            </a:r>
            <a:endParaRPr lang="en-US" sz="1200" dirty="0"/>
          </a:p>
        </p:txBody>
      </p:sp>
      <p:sp>
        <p:nvSpPr>
          <p:cNvPr id="457" name="Google Shape;457;p74"/>
          <p:cNvSpPr/>
          <p:nvPr/>
        </p:nvSpPr>
        <p:spPr>
          <a:xfrm>
            <a:off x="1479175" y="1187633"/>
            <a:ext cx="513300" cy="513300"/>
          </a:xfrm>
          <a:prstGeom prst="ellipse">
            <a:avLst/>
          </a:prstGeom>
          <a:solidFill>
            <a:srgbClr val="11C5C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458" name="Google Shape;458;p74"/>
          <p:cNvSpPr/>
          <p:nvPr/>
        </p:nvSpPr>
        <p:spPr>
          <a:xfrm>
            <a:off x="4136775" y="1187633"/>
            <a:ext cx="513300" cy="513300"/>
          </a:xfrm>
          <a:prstGeom prst="ellipse">
            <a:avLst/>
          </a:prstGeom>
          <a:solidFill>
            <a:srgbClr val="11C5C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459" name="Google Shape;459;p74"/>
          <p:cNvSpPr/>
          <p:nvPr/>
        </p:nvSpPr>
        <p:spPr>
          <a:xfrm>
            <a:off x="6794375" y="1187633"/>
            <a:ext cx="513300" cy="513300"/>
          </a:xfrm>
          <a:prstGeom prst="ellipse">
            <a:avLst/>
          </a:prstGeom>
          <a:solidFill>
            <a:srgbClr val="11C5C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75"/>
          <p:cNvSpPr txBox="1"/>
          <p:nvPr/>
        </p:nvSpPr>
        <p:spPr>
          <a:xfrm>
            <a:off x="517675" y="524338"/>
            <a:ext cx="4931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Let’s connect!</a:t>
            </a:r>
            <a:endParaRPr sz="2400">
              <a:solidFill>
                <a:srgbClr val="5F6368"/>
              </a:solidFill>
              <a:latin typeface="Open Sans"/>
              <a:ea typeface="Open Sans"/>
              <a:cs typeface="Open Sans"/>
              <a:sym typeface="Open Sans"/>
            </a:endParaRPr>
          </a:p>
        </p:txBody>
      </p:sp>
      <p:sp>
        <p:nvSpPr>
          <p:cNvPr id="465" name="Google Shape;465;p75"/>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75"/>
          <p:cNvSpPr txBox="1"/>
          <p:nvPr/>
        </p:nvSpPr>
        <p:spPr>
          <a:xfrm>
            <a:off x="919075" y="2461800"/>
            <a:ext cx="7136100" cy="1107965"/>
          </a:xfrm>
          <a:prstGeom prst="rect">
            <a:avLst/>
          </a:prstGeom>
          <a:noFill/>
          <a:ln>
            <a:noFill/>
          </a:ln>
        </p:spPr>
        <p:txBody>
          <a:bodyPr spcFirstLastPara="1" wrap="square" lIns="0" tIns="91425" rIns="91425" bIns="91425" anchor="t" anchorCtr="0">
            <a:spAutoFit/>
          </a:bodyPr>
          <a:lstStyle/>
          <a:p>
            <a:r>
              <a:rPr lang="id-ID" sz="1200" dirty="0"/>
              <a:t>Terima kasih atas waktu Anda melihat hasil karya saya di aplikasi </a:t>
            </a:r>
            <a:r>
              <a:rPr lang="en-US" sz="1200" dirty="0" err="1" smtClean="0"/>
              <a:t>sistem</a:t>
            </a:r>
            <a:r>
              <a:rPr lang="en-US" sz="1200" dirty="0" smtClean="0"/>
              <a:t> </a:t>
            </a:r>
            <a:r>
              <a:rPr lang="en-US" sz="1200" dirty="0" err="1" smtClean="0"/>
              <a:t>penjadwalan</a:t>
            </a:r>
            <a:r>
              <a:rPr lang="en-US" sz="1200" dirty="0" smtClean="0"/>
              <a:t> </a:t>
            </a:r>
            <a:r>
              <a:rPr lang="en-US" sz="1200" dirty="0" err="1" smtClean="0"/>
              <a:t>kelas</a:t>
            </a:r>
            <a:r>
              <a:rPr lang="en-US" sz="1200" dirty="0" smtClean="0"/>
              <a:t>,</a:t>
            </a:r>
            <a:r>
              <a:rPr lang="id-ID" sz="1200" dirty="0" smtClean="0"/>
              <a:t> </a:t>
            </a:r>
            <a:r>
              <a:rPr lang="id-ID" sz="1200" dirty="0"/>
              <a:t>Jika Anda </a:t>
            </a:r>
            <a:r>
              <a:rPr lang="id-ID" sz="1200" dirty="0" smtClean="0"/>
              <a:t>ingin</a:t>
            </a:r>
            <a:r>
              <a:rPr lang="en-US" sz="1200" dirty="0" smtClean="0"/>
              <a:t> </a:t>
            </a:r>
            <a:r>
              <a:rPr lang="id-ID" sz="1200" dirty="0" smtClean="0"/>
              <a:t>lihat </a:t>
            </a:r>
            <a:r>
              <a:rPr lang="id-ID" sz="1200" dirty="0"/>
              <a:t>lebih lanjut atau hubungi, informasi kontak saya disediakan di bawah ini.</a:t>
            </a:r>
          </a:p>
          <a:p>
            <a:r>
              <a:rPr lang="id-ID" sz="1200" dirty="0" smtClean="0"/>
              <a:t/>
            </a:r>
            <a:br>
              <a:rPr lang="id-ID" sz="1200" dirty="0" smtClean="0"/>
            </a:br>
            <a:r>
              <a:rPr lang="id-ID" sz="1200" dirty="0" smtClean="0"/>
              <a:t>Email: </a:t>
            </a:r>
            <a:r>
              <a:rPr lang="en-US" sz="1200" u="sng" dirty="0" smtClean="0">
                <a:hlinkClick r:id="rId3"/>
              </a:rPr>
              <a:t>Fahmiardiansyah959@students.unnes.ac.id</a:t>
            </a:r>
            <a:r>
              <a:rPr lang="en-US" sz="1200" u="sng" dirty="0" smtClean="0"/>
              <a:t>,  Fahmiardiansyah959@gmail.com</a:t>
            </a:r>
            <a:endParaRPr lang="id-ID" sz="1200" dirty="0" smtClean="0"/>
          </a:p>
          <a:p>
            <a:r>
              <a:rPr lang="id-ID" sz="1200" dirty="0" smtClean="0"/>
              <a:t>Website</a:t>
            </a:r>
            <a:r>
              <a:rPr lang="id-ID" sz="1200" dirty="0"/>
              <a:t>: </a:t>
            </a:r>
            <a:r>
              <a:rPr lang="en-US" sz="1200" u="sng" dirty="0" smtClean="0"/>
              <a:t>fahmia2001.blogspot.com</a:t>
            </a:r>
            <a:endParaRPr sz="1200" b="1" dirty="0">
              <a:solidFill>
                <a:srgbClr val="1967D2"/>
              </a:solidFill>
              <a:latin typeface="Open Sans"/>
              <a:ea typeface="Open Sans"/>
              <a:cs typeface="Open Sans"/>
              <a:sym typeface="Open Sans"/>
            </a:endParaRPr>
          </a:p>
        </p:txBody>
      </p:sp>
      <p:sp>
        <p:nvSpPr>
          <p:cNvPr id="467" name="Google Shape;467;p75"/>
          <p:cNvSpPr/>
          <p:nvPr/>
        </p:nvSpPr>
        <p:spPr>
          <a:xfrm>
            <a:off x="4230475" y="1602212"/>
            <a:ext cx="513300" cy="513300"/>
          </a:xfrm>
          <a:prstGeom prst="ellipse">
            <a:avLst/>
          </a:prstGeom>
          <a:solidFill>
            <a:srgbClr val="11C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5"/>
          <p:cNvSpPr/>
          <p:nvPr/>
        </p:nvSpPr>
        <p:spPr>
          <a:xfrm>
            <a:off x="4361825" y="1734124"/>
            <a:ext cx="250599" cy="249449"/>
          </a:xfrm>
          <a:custGeom>
            <a:avLst/>
            <a:gdLst/>
            <a:ahLst/>
            <a:cxnLst/>
            <a:rect l="l" t="t" r="r" b="b"/>
            <a:pathLst>
              <a:path w="964" h="962" extrusionOk="0">
                <a:moveTo>
                  <a:pt x="774" y="400"/>
                </a:moveTo>
                <a:lnTo>
                  <a:pt x="562" y="189"/>
                </a:lnTo>
                <a:lnTo>
                  <a:pt x="0" y="749"/>
                </a:lnTo>
                <a:lnTo>
                  <a:pt x="0" y="961"/>
                </a:lnTo>
                <a:lnTo>
                  <a:pt x="212" y="961"/>
                </a:lnTo>
                <a:lnTo>
                  <a:pt x="774" y="400"/>
                </a:lnTo>
                <a:close/>
                <a:moveTo>
                  <a:pt x="940" y="234"/>
                </a:moveTo>
                <a:cubicBezTo>
                  <a:pt x="963" y="211"/>
                  <a:pt x="963" y="177"/>
                  <a:pt x="940" y="155"/>
                </a:cubicBezTo>
                <a:lnTo>
                  <a:pt x="807" y="22"/>
                </a:lnTo>
                <a:cubicBezTo>
                  <a:pt x="785" y="0"/>
                  <a:pt x="751" y="0"/>
                  <a:pt x="728" y="22"/>
                </a:cubicBezTo>
                <a:lnTo>
                  <a:pt x="618" y="132"/>
                </a:lnTo>
                <a:lnTo>
                  <a:pt x="830" y="344"/>
                </a:lnTo>
                <a:lnTo>
                  <a:pt x="940" y="2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2D3E50"/>
        </a:solidFill>
        <a:effectLst/>
      </p:bgPr>
    </p:bg>
    <p:spTree>
      <p:nvGrpSpPr>
        <p:cNvPr id="1" name="Shape 472"/>
        <p:cNvGrpSpPr/>
        <p:nvPr/>
      </p:nvGrpSpPr>
      <p:grpSpPr>
        <a:xfrm>
          <a:off x="0" y="0"/>
          <a:ext cx="0" cy="0"/>
          <a:chOff x="0" y="0"/>
          <a:chExt cx="0" cy="0"/>
        </a:xfrm>
      </p:grpSpPr>
      <p:sp>
        <p:nvSpPr>
          <p:cNvPr id="473" name="Google Shape;473;p76"/>
          <p:cNvSpPr txBox="1"/>
          <p:nvPr/>
        </p:nvSpPr>
        <p:spPr>
          <a:xfrm>
            <a:off x="2106450" y="2202300"/>
            <a:ext cx="49311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600">
                <a:solidFill>
                  <a:srgbClr val="FFFFFF"/>
                </a:solidFill>
                <a:latin typeface="Open Sans"/>
                <a:ea typeface="Open Sans"/>
                <a:cs typeface="Open Sans"/>
                <a:sym typeface="Open Sans"/>
              </a:rPr>
              <a:t>Terima Kasih!</a:t>
            </a:r>
            <a:endParaRPr sz="3600">
              <a:solidFill>
                <a:srgbClr val="FFFFFF"/>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44"/>
          <p:cNvSpPr txBox="1"/>
          <p:nvPr/>
        </p:nvSpPr>
        <p:spPr>
          <a:xfrm>
            <a:off x="517675" y="2237975"/>
            <a:ext cx="3446100" cy="784800"/>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2D3E50"/>
                </a:solidFill>
                <a:latin typeface="Open Sans SemiBold"/>
                <a:ea typeface="Open Sans SemiBold"/>
                <a:cs typeface="Open Sans SemiBold"/>
                <a:sym typeface="Open Sans SemiBold"/>
              </a:rPr>
              <a:t>Posisi: </a:t>
            </a:r>
            <a:endParaRPr dirty="0">
              <a:solidFill>
                <a:srgbClr val="2D3E50"/>
              </a:solidFill>
              <a:latin typeface="Open Sans SemiBold"/>
              <a:ea typeface="Open Sans SemiBold"/>
              <a:cs typeface="Open Sans SemiBold"/>
              <a:sym typeface="Open Sans SemiBold"/>
            </a:endParaRPr>
          </a:p>
          <a:p>
            <a:pPr marL="0" lvl="0" indent="0" algn="l" rtl="0">
              <a:lnSpc>
                <a:spcPct val="150000"/>
              </a:lnSpc>
              <a:spcBef>
                <a:spcPts val="0"/>
              </a:spcBef>
              <a:spcAft>
                <a:spcPts val="0"/>
              </a:spcAft>
              <a:buNone/>
            </a:pPr>
            <a:r>
              <a:rPr lang="en" sz="1200" dirty="0" smtClean="0">
                <a:solidFill>
                  <a:srgbClr val="5F6368"/>
                </a:solidFill>
                <a:latin typeface="Open Sans"/>
                <a:ea typeface="Open Sans"/>
                <a:cs typeface="Open Sans"/>
                <a:sym typeface="Open Sans"/>
              </a:rPr>
              <a:t>UX Designer &amp; </a:t>
            </a:r>
            <a:r>
              <a:rPr lang="en" sz="1200" dirty="0">
                <a:solidFill>
                  <a:srgbClr val="5F6368"/>
                </a:solidFill>
                <a:latin typeface="Open Sans"/>
                <a:ea typeface="Open Sans"/>
                <a:cs typeface="Open Sans"/>
                <a:sym typeface="Open Sans"/>
              </a:rPr>
              <a:t>UX </a:t>
            </a:r>
            <a:r>
              <a:rPr lang="en" sz="1200" dirty="0" smtClean="0">
                <a:solidFill>
                  <a:srgbClr val="5F6368"/>
                </a:solidFill>
                <a:latin typeface="Open Sans"/>
                <a:ea typeface="Open Sans"/>
                <a:cs typeface="Open Sans"/>
                <a:sym typeface="Open Sans"/>
              </a:rPr>
              <a:t>Researcher</a:t>
            </a:r>
            <a:r>
              <a:rPr lang="en" sz="1200" dirty="0">
                <a:solidFill>
                  <a:srgbClr val="5F6368"/>
                </a:solidFill>
                <a:latin typeface="Open Sans"/>
                <a:ea typeface="Open Sans"/>
                <a:cs typeface="Open Sans"/>
                <a:sym typeface="Open Sans"/>
              </a:rPr>
              <a:t>.</a:t>
            </a:r>
            <a:endParaRPr sz="1200" b="1" dirty="0">
              <a:solidFill>
                <a:srgbClr val="4285F4"/>
              </a:solidFill>
              <a:latin typeface="Open Sans"/>
              <a:ea typeface="Open Sans"/>
              <a:cs typeface="Open Sans"/>
              <a:sym typeface="Open Sans"/>
            </a:endParaRPr>
          </a:p>
        </p:txBody>
      </p:sp>
      <p:sp>
        <p:nvSpPr>
          <p:cNvPr id="170" name="Google Shape;170;p44"/>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Ringkasan Project </a:t>
            </a:r>
            <a:endParaRPr sz="2400">
              <a:solidFill>
                <a:srgbClr val="5F6368"/>
              </a:solidFill>
              <a:latin typeface="Open Sans"/>
              <a:ea typeface="Open Sans"/>
              <a:cs typeface="Open Sans"/>
              <a:sym typeface="Open Sans"/>
            </a:endParaRPr>
          </a:p>
        </p:txBody>
      </p:sp>
      <p:sp>
        <p:nvSpPr>
          <p:cNvPr id="171" name="Google Shape;171;p44"/>
          <p:cNvSpPr/>
          <p:nvPr/>
        </p:nvSpPr>
        <p:spPr>
          <a:xfrm>
            <a:off x="517675" y="1534000"/>
            <a:ext cx="513300" cy="513300"/>
          </a:xfrm>
          <a:prstGeom prst="ellipse">
            <a:avLst/>
          </a:prstGeom>
          <a:solidFill>
            <a:srgbClr val="2D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D3E50"/>
              </a:solidFill>
            </a:endParaRPr>
          </a:p>
        </p:txBody>
      </p:sp>
      <p:sp>
        <p:nvSpPr>
          <p:cNvPr id="172" name="Google Shape;172;p44"/>
          <p:cNvSpPr txBox="1"/>
          <p:nvPr/>
        </p:nvSpPr>
        <p:spPr>
          <a:xfrm>
            <a:off x="4572000" y="2237975"/>
            <a:ext cx="3446100" cy="1061799"/>
          </a:xfrm>
          <a:prstGeom prst="rect">
            <a:avLst/>
          </a:prstGeom>
          <a:noFill/>
          <a:ln>
            <a:noFill/>
          </a:ln>
        </p:spPr>
        <p:txBody>
          <a:bodyPr spcFirstLastPara="1" wrap="square" lIns="0" tIns="91425" rIns="91425" bIns="91425" anchor="t" anchorCtr="0">
            <a:spAutoFit/>
          </a:bodyPr>
          <a:lstStyle/>
          <a:p>
            <a:pPr marL="0" lvl="0" indent="0" algn="l" rtl="0">
              <a:lnSpc>
                <a:spcPct val="150000"/>
              </a:lnSpc>
              <a:spcBef>
                <a:spcPts val="0"/>
              </a:spcBef>
              <a:spcAft>
                <a:spcPts val="0"/>
              </a:spcAft>
              <a:buNone/>
            </a:pPr>
            <a:r>
              <a:rPr lang="en" dirty="0">
                <a:solidFill>
                  <a:srgbClr val="2D3E50"/>
                </a:solidFill>
                <a:latin typeface="Open Sans SemiBold"/>
                <a:ea typeface="Open Sans SemiBold"/>
                <a:cs typeface="Open Sans SemiBold"/>
                <a:sym typeface="Open Sans SemiBold"/>
              </a:rPr>
              <a:t>Tanggung Jawab: </a:t>
            </a:r>
            <a:endParaRPr dirty="0">
              <a:solidFill>
                <a:srgbClr val="2D3E50"/>
              </a:solidFill>
              <a:latin typeface="Open Sans SemiBold"/>
              <a:ea typeface="Open Sans SemiBold"/>
              <a:cs typeface="Open Sans SemiBold"/>
              <a:sym typeface="Open Sans SemiBold"/>
            </a:endParaRPr>
          </a:p>
          <a:p>
            <a:pPr lvl="0">
              <a:lnSpc>
                <a:spcPct val="150000"/>
              </a:lnSpc>
            </a:pPr>
            <a:r>
              <a:rPr lang="id-ID" sz="1200" dirty="0">
                <a:solidFill>
                  <a:srgbClr val="5F6368"/>
                </a:solidFill>
                <a:latin typeface="Open Sans"/>
                <a:ea typeface="Open Sans"/>
                <a:cs typeface="Open Sans"/>
                <a:sym typeface="Open Sans"/>
              </a:rPr>
              <a:t>User research, membuat wireframe, membuat prototyping, dan melakukan Usability Study.</a:t>
            </a:r>
            <a:endParaRPr sz="1200" b="1" dirty="0">
              <a:solidFill>
                <a:srgbClr val="4285F4"/>
              </a:solidFill>
              <a:latin typeface="Open Sans"/>
              <a:ea typeface="Open Sans"/>
              <a:cs typeface="Open Sans"/>
              <a:sym typeface="Open Sans"/>
            </a:endParaRPr>
          </a:p>
        </p:txBody>
      </p:sp>
      <p:sp>
        <p:nvSpPr>
          <p:cNvPr id="173" name="Google Shape;173;p44"/>
          <p:cNvSpPr/>
          <p:nvPr/>
        </p:nvSpPr>
        <p:spPr>
          <a:xfrm>
            <a:off x="4572000" y="1534000"/>
            <a:ext cx="513300" cy="513300"/>
          </a:xfrm>
          <a:prstGeom prst="ellipse">
            <a:avLst/>
          </a:prstGeom>
          <a:solidFill>
            <a:srgbClr val="2D3E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D3E50"/>
              </a:solidFill>
            </a:endParaRPr>
          </a:p>
        </p:txBody>
      </p:sp>
      <p:sp>
        <p:nvSpPr>
          <p:cNvPr id="174" name="Google Shape;174;p44"/>
          <p:cNvSpPr/>
          <p:nvPr/>
        </p:nvSpPr>
        <p:spPr>
          <a:xfrm>
            <a:off x="645441" y="1662440"/>
            <a:ext cx="257757" cy="256421"/>
          </a:xfrm>
          <a:custGeom>
            <a:avLst/>
            <a:gdLst/>
            <a:ahLst/>
            <a:cxnLst/>
            <a:rect l="l" t="t" r="r" b="b"/>
            <a:pathLst>
              <a:path w="851" h="847" extrusionOk="0">
                <a:moveTo>
                  <a:pt x="423" y="423"/>
                </a:moveTo>
                <a:cubicBezTo>
                  <a:pt x="542" y="423"/>
                  <a:pt x="635" y="327"/>
                  <a:pt x="635" y="212"/>
                </a:cubicBezTo>
                <a:cubicBezTo>
                  <a:pt x="635" y="93"/>
                  <a:pt x="539" y="0"/>
                  <a:pt x="423" y="0"/>
                </a:cubicBezTo>
                <a:cubicBezTo>
                  <a:pt x="308" y="0"/>
                  <a:pt x="212" y="96"/>
                  <a:pt x="212" y="212"/>
                </a:cubicBezTo>
                <a:cubicBezTo>
                  <a:pt x="209" y="327"/>
                  <a:pt x="305" y="423"/>
                  <a:pt x="423" y="423"/>
                </a:cubicBezTo>
                <a:close/>
                <a:moveTo>
                  <a:pt x="423" y="528"/>
                </a:moveTo>
                <a:cubicBezTo>
                  <a:pt x="282" y="528"/>
                  <a:pt x="0" y="598"/>
                  <a:pt x="0" y="738"/>
                </a:cubicBezTo>
                <a:lnTo>
                  <a:pt x="0" y="846"/>
                </a:lnTo>
                <a:lnTo>
                  <a:pt x="850" y="846"/>
                </a:lnTo>
                <a:lnTo>
                  <a:pt x="850" y="738"/>
                </a:lnTo>
                <a:cubicBezTo>
                  <a:pt x="847" y="601"/>
                  <a:pt x="564" y="528"/>
                  <a:pt x="423" y="52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175" name="Google Shape;175;p44"/>
          <p:cNvSpPr/>
          <p:nvPr/>
        </p:nvSpPr>
        <p:spPr>
          <a:xfrm>
            <a:off x="4685687" y="1710781"/>
            <a:ext cx="285935" cy="159748"/>
          </a:xfrm>
          <a:custGeom>
            <a:avLst/>
            <a:gdLst/>
            <a:ahLst/>
            <a:cxnLst/>
            <a:rect l="l" t="t" r="r" b="b"/>
            <a:pathLst>
              <a:path w="941" h="526" extrusionOk="0">
                <a:moveTo>
                  <a:pt x="0" y="316"/>
                </a:moveTo>
                <a:lnTo>
                  <a:pt x="105" y="316"/>
                </a:lnTo>
                <a:lnTo>
                  <a:pt x="105" y="212"/>
                </a:lnTo>
                <a:lnTo>
                  <a:pt x="0" y="212"/>
                </a:lnTo>
                <a:lnTo>
                  <a:pt x="0" y="316"/>
                </a:lnTo>
                <a:close/>
                <a:moveTo>
                  <a:pt x="0" y="525"/>
                </a:moveTo>
                <a:lnTo>
                  <a:pt x="105" y="525"/>
                </a:lnTo>
                <a:lnTo>
                  <a:pt x="105" y="421"/>
                </a:lnTo>
                <a:lnTo>
                  <a:pt x="0" y="421"/>
                </a:lnTo>
                <a:lnTo>
                  <a:pt x="0" y="525"/>
                </a:lnTo>
                <a:close/>
                <a:moveTo>
                  <a:pt x="0" y="105"/>
                </a:moveTo>
                <a:lnTo>
                  <a:pt x="105" y="105"/>
                </a:lnTo>
                <a:lnTo>
                  <a:pt x="105" y="0"/>
                </a:lnTo>
                <a:lnTo>
                  <a:pt x="0" y="0"/>
                </a:lnTo>
                <a:lnTo>
                  <a:pt x="0" y="105"/>
                </a:lnTo>
                <a:close/>
                <a:moveTo>
                  <a:pt x="209" y="316"/>
                </a:moveTo>
                <a:lnTo>
                  <a:pt x="940" y="316"/>
                </a:lnTo>
                <a:lnTo>
                  <a:pt x="940" y="212"/>
                </a:lnTo>
                <a:lnTo>
                  <a:pt x="209" y="212"/>
                </a:lnTo>
                <a:lnTo>
                  <a:pt x="209" y="316"/>
                </a:lnTo>
                <a:close/>
                <a:moveTo>
                  <a:pt x="209" y="525"/>
                </a:moveTo>
                <a:lnTo>
                  <a:pt x="940" y="525"/>
                </a:lnTo>
                <a:lnTo>
                  <a:pt x="940" y="421"/>
                </a:lnTo>
                <a:lnTo>
                  <a:pt x="209" y="421"/>
                </a:lnTo>
                <a:lnTo>
                  <a:pt x="209" y="525"/>
                </a:lnTo>
                <a:close/>
                <a:moveTo>
                  <a:pt x="209" y="0"/>
                </a:moveTo>
                <a:lnTo>
                  <a:pt x="209" y="105"/>
                </a:lnTo>
                <a:lnTo>
                  <a:pt x="940" y="105"/>
                </a:lnTo>
                <a:lnTo>
                  <a:pt x="940" y="0"/>
                </a:lnTo>
                <a:lnTo>
                  <a:pt x="209" y="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3F5E"/>
        </a:solidFill>
        <a:effectLst/>
      </p:bgPr>
    </p:bg>
    <p:spTree>
      <p:nvGrpSpPr>
        <p:cNvPr id="1" name="Shape 179"/>
        <p:cNvGrpSpPr/>
        <p:nvPr/>
      </p:nvGrpSpPr>
      <p:grpSpPr>
        <a:xfrm>
          <a:off x="0" y="0"/>
          <a:ext cx="0" cy="0"/>
          <a:chOff x="0" y="0"/>
          <a:chExt cx="0" cy="0"/>
        </a:xfrm>
      </p:grpSpPr>
      <p:sp>
        <p:nvSpPr>
          <p:cNvPr id="180" name="Google Shape;180;p45"/>
          <p:cNvSpPr txBox="1"/>
          <p:nvPr/>
        </p:nvSpPr>
        <p:spPr>
          <a:xfrm>
            <a:off x="-460025" y="2082300"/>
            <a:ext cx="3704400" cy="1403700"/>
          </a:xfrm>
          <a:prstGeom prst="rect">
            <a:avLst/>
          </a:prstGeom>
          <a:noFill/>
          <a:ln>
            <a:noFill/>
          </a:ln>
        </p:spPr>
        <p:txBody>
          <a:bodyPr spcFirstLastPara="1" wrap="square" lIns="91425" tIns="91425" rIns="91425" bIns="91425" anchor="t" anchorCtr="0">
            <a:spAutoFit/>
          </a:bodyPr>
          <a:lstStyle/>
          <a:p>
            <a:pPr marL="0" lvl="0" indent="0" algn="r" rtl="0">
              <a:lnSpc>
                <a:spcPct val="115000"/>
              </a:lnSpc>
              <a:spcBef>
                <a:spcPts val="0"/>
              </a:spcBef>
              <a:spcAft>
                <a:spcPts val="0"/>
              </a:spcAft>
              <a:buNone/>
            </a:pPr>
            <a:r>
              <a:rPr lang="en" sz="2400">
                <a:solidFill>
                  <a:srgbClr val="FFFFFF"/>
                </a:solidFill>
                <a:latin typeface="Open Sans"/>
                <a:ea typeface="Open Sans"/>
                <a:cs typeface="Open Sans"/>
                <a:sym typeface="Open Sans"/>
              </a:rPr>
              <a:t>Empathize, </a:t>
            </a:r>
            <a:br>
              <a:rPr lang="en" sz="2400">
                <a:solidFill>
                  <a:srgbClr val="FFFFFF"/>
                </a:solidFill>
                <a:latin typeface="Open Sans"/>
                <a:ea typeface="Open Sans"/>
                <a:cs typeface="Open Sans"/>
                <a:sym typeface="Open Sans"/>
              </a:rPr>
            </a:br>
            <a:r>
              <a:rPr lang="en" sz="2400">
                <a:solidFill>
                  <a:srgbClr val="FFFFFF"/>
                </a:solidFill>
                <a:latin typeface="Open Sans"/>
                <a:ea typeface="Open Sans"/>
                <a:cs typeface="Open Sans"/>
                <a:sym typeface="Open Sans"/>
              </a:rPr>
              <a:t>Define, </a:t>
            </a:r>
            <a:br>
              <a:rPr lang="en" sz="2400">
                <a:solidFill>
                  <a:srgbClr val="FFFFFF"/>
                </a:solidFill>
                <a:latin typeface="Open Sans"/>
                <a:ea typeface="Open Sans"/>
                <a:cs typeface="Open Sans"/>
                <a:sym typeface="Open Sans"/>
              </a:rPr>
            </a:br>
            <a:r>
              <a:rPr lang="en" sz="2400">
                <a:solidFill>
                  <a:srgbClr val="FFFFFF"/>
                </a:solidFill>
                <a:latin typeface="Open Sans"/>
                <a:ea typeface="Open Sans"/>
                <a:cs typeface="Open Sans"/>
                <a:sym typeface="Open Sans"/>
              </a:rPr>
              <a:t>&amp; Ideate</a:t>
            </a:r>
            <a:endParaRPr sz="2400">
              <a:solidFill>
                <a:srgbClr val="FFFFFF"/>
              </a:solidFill>
              <a:latin typeface="Open Sans"/>
              <a:ea typeface="Open Sans"/>
              <a:cs typeface="Open Sans"/>
              <a:sym typeface="Open Sans"/>
            </a:endParaRPr>
          </a:p>
        </p:txBody>
      </p:sp>
      <p:sp>
        <p:nvSpPr>
          <p:cNvPr id="181" name="Google Shape;181;p45"/>
          <p:cNvSpPr txBox="1"/>
          <p:nvPr/>
        </p:nvSpPr>
        <p:spPr>
          <a:xfrm>
            <a:off x="3712425" y="1886850"/>
            <a:ext cx="3946500" cy="1693200"/>
          </a:xfrm>
          <a:prstGeom prst="rect">
            <a:avLst/>
          </a:prstGeom>
          <a:noFill/>
          <a:ln>
            <a:noFill/>
          </a:ln>
        </p:spPr>
        <p:txBody>
          <a:bodyPr spcFirstLastPara="1" wrap="square" lIns="91425" tIns="91425" rIns="91425" bIns="91425" anchor="t" anchorCtr="0">
            <a:spAutoFit/>
          </a:bodyPr>
          <a:lstStyle/>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research</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persona</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Problem statement</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User journey map</a:t>
            </a:r>
            <a:endParaRPr>
              <a:solidFill>
                <a:srgbClr val="FFFFFF"/>
              </a:solidFill>
              <a:latin typeface="Open Sans"/>
              <a:ea typeface="Open Sans"/>
              <a:cs typeface="Open Sans"/>
              <a:sym typeface="Open Sans"/>
            </a:endParaRPr>
          </a:p>
          <a:p>
            <a:pPr marL="457200" lvl="0" indent="-317500" algn="l" rtl="0">
              <a:lnSpc>
                <a:spcPct val="150000"/>
              </a:lnSpc>
              <a:spcBef>
                <a:spcPts val="0"/>
              </a:spcBef>
              <a:spcAft>
                <a:spcPts val="0"/>
              </a:spcAft>
              <a:buClr>
                <a:srgbClr val="FFFFFF"/>
              </a:buClr>
              <a:buSzPts val="1400"/>
              <a:buFont typeface="Open Sans"/>
              <a:buChar char="●"/>
            </a:pPr>
            <a:r>
              <a:rPr lang="en">
                <a:solidFill>
                  <a:srgbClr val="FFFFFF"/>
                </a:solidFill>
                <a:latin typeface="Open Sans"/>
                <a:ea typeface="Open Sans"/>
                <a:cs typeface="Open Sans"/>
                <a:sym typeface="Open Sans"/>
              </a:rPr>
              <a:t>Brainstorming</a:t>
            </a:r>
            <a:endParaRPr>
              <a:solidFill>
                <a:srgbClr val="FFFFFF"/>
              </a:solidFill>
              <a:latin typeface="Open Sans"/>
              <a:ea typeface="Open Sans"/>
              <a:cs typeface="Open Sans"/>
              <a:sym typeface="Open Sans"/>
            </a:endParaRPr>
          </a:p>
        </p:txBody>
      </p:sp>
      <p:cxnSp>
        <p:nvCxnSpPr>
          <p:cNvPr id="182" name="Google Shape;182;p45"/>
          <p:cNvCxnSpPr/>
          <p:nvPr/>
        </p:nvCxnSpPr>
        <p:spPr>
          <a:xfrm>
            <a:off x="3460100" y="1032150"/>
            <a:ext cx="36600" cy="307920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46"/>
          <p:cNvSpPr/>
          <p:nvPr/>
        </p:nvSpPr>
        <p:spPr>
          <a:xfrm>
            <a:off x="517675" y="1832019"/>
            <a:ext cx="7938900" cy="2510400"/>
          </a:xfrm>
          <a:prstGeom prst="rect">
            <a:avLst/>
          </a:pr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6"/>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Ringkasan User Research</a:t>
            </a:r>
            <a:endParaRPr sz="2400">
              <a:solidFill>
                <a:srgbClr val="5F6368"/>
              </a:solidFill>
              <a:latin typeface="Open Sans"/>
              <a:ea typeface="Open Sans"/>
              <a:cs typeface="Open Sans"/>
              <a:sym typeface="Open Sans"/>
            </a:endParaRPr>
          </a:p>
        </p:txBody>
      </p:sp>
      <p:sp>
        <p:nvSpPr>
          <p:cNvPr id="189" name="Google Shape;189;p46"/>
          <p:cNvSpPr txBox="1"/>
          <p:nvPr/>
        </p:nvSpPr>
        <p:spPr>
          <a:xfrm>
            <a:off x="919075" y="2461800"/>
            <a:ext cx="7136100" cy="2095928"/>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a:solidFill>
                  <a:srgbClr val="5F6368"/>
                </a:solidFill>
                <a:latin typeface="Open Sans"/>
                <a:ea typeface="Open Sans"/>
                <a:cs typeface="Open Sans"/>
                <a:sym typeface="Open Sans"/>
              </a:rPr>
              <a:t>“Saya telah melakukan survei terhadap para </a:t>
            </a:r>
            <a:r>
              <a:rPr lang="en" sz="1200" dirty="0" smtClean="0">
                <a:solidFill>
                  <a:srgbClr val="5F6368"/>
                </a:solidFill>
                <a:latin typeface="Open Sans"/>
                <a:ea typeface="Open Sans"/>
                <a:cs typeface="Open Sans"/>
                <a:sym typeface="Open Sans"/>
              </a:rPr>
              <a:t>guru, staff dan kepala sekolah untuk </a:t>
            </a:r>
            <a:r>
              <a:rPr lang="en" sz="1200" dirty="0">
                <a:solidFill>
                  <a:srgbClr val="5F6368"/>
                </a:solidFill>
                <a:latin typeface="Open Sans"/>
                <a:ea typeface="Open Sans"/>
                <a:cs typeface="Open Sans"/>
                <a:sym typeface="Open Sans"/>
              </a:rPr>
              <a:t>mengetahui kebiasaan, kebutuhan, dan masalah mereka ketika </a:t>
            </a:r>
            <a:r>
              <a:rPr lang="en" sz="1200" dirty="0" smtClean="0">
                <a:solidFill>
                  <a:srgbClr val="5F6368"/>
                </a:solidFill>
                <a:latin typeface="Open Sans"/>
                <a:ea typeface="Open Sans"/>
                <a:cs typeface="Open Sans"/>
                <a:sym typeface="Open Sans"/>
              </a:rPr>
              <a:t>menjadwalkan mata pelajaran dan ruangan yang digunakan pada fasilitas pendidikan. </a:t>
            </a:r>
            <a:r>
              <a:rPr lang="en" sz="1200" dirty="0">
                <a:solidFill>
                  <a:srgbClr val="5F6368"/>
                </a:solidFill>
                <a:latin typeface="Open Sans"/>
                <a:ea typeface="Open Sans"/>
                <a:cs typeface="Open Sans"/>
                <a:sym typeface="Open Sans"/>
              </a:rPr>
              <a:t>Berdasarkan hasil survei, sebagian besar dari mereka menggunakan </a:t>
            </a:r>
            <a:r>
              <a:rPr lang="en" sz="1200" dirty="0" smtClean="0">
                <a:solidFill>
                  <a:srgbClr val="5F6368"/>
                </a:solidFill>
                <a:latin typeface="Open Sans"/>
                <a:ea typeface="Open Sans"/>
                <a:cs typeface="Open Sans"/>
                <a:sym typeface="Open Sans"/>
              </a:rPr>
              <a:t>secara tertulis dan ketikan dalam bentuk word kemudian dicetak dengan printer lalu diinformasikan hal tersebut kepada siswanya. </a:t>
            </a:r>
            <a:r>
              <a:rPr lang="en" sz="1200" dirty="0">
                <a:solidFill>
                  <a:srgbClr val="5F6368"/>
                </a:solidFill>
                <a:latin typeface="Open Sans"/>
                <a:ea typeface="Open Sans"/>
                <a:cs typeface="Open Sans"/>
                <a:sym typeface="Open Sans"/>
              </a:rPr>
              <a:t>Hal ini karena </a:t>
            </a:r>
            <a:r>
              <a:rPr lang="en" sz="1200" dirty="0" smtClean="0">
                <a:solidFill>
                  <a:srgbClr val="5F6368"/>
                </a:solidFill>
                <a:latin typeface="Open Sans"/>
                <a:ea typeface="Open Sans"/>
                <a:cs typeface="Open Sans"/>
                <a:sym typeface="Open Sans"/>
              </a:rPr>
              <a:t>ketidaktahuan tentang Aplikasi sistem penjadwalan online secara otomatis. </a:t>
            </a:r>
            <a:r>
              <a:rPr lang="en" sz="1200" dirty="0">
                <a:solidFill>
                  <a:srgbClr val="5F6368"/>
                </a:solidFill>
                <a:latin typeface="Open Sans"/>
                <a:ea typeface="Open Sans"/>
                <a:cs typeface="Open Sans"/>
                <a:sym typeface="Open Sans"/>
              </a:rPr>
              <a:t>Namun, karena ini adalah aplikasi </a:t>
            </a:r>
            <a:r>
              <a:rPr lang="en" sz="1200" dirty="0" smtClean="0">
                <a:solidFill>
                  <a:srgbClr val="5F6368"/>
                </a:solidFill>
                <a:latin typeface="Open Sans"/>
                <a:ea typeface="Open Sans"/>
                <a:cs typeface="Open Sans"/>
                <a:sym typeface="Open Sans"/>
              </a:rPr>
              <a:t>khusus sepesial buatan custom, dan opensource maka mereka dapat memesan sesuai ulasan dan saran pengguna agar saya bisa memperbaiki sesuai dengan keinginan pengguna agar lebih unik, menarik dan elegan dan yang terpenting mudah digunakan, friendly-user, tidak lemot, dan efektif.”</a:t>
            </a:r>
            <a:endParaRPr sz="1200" b="1" dirty="0">
              <a:solidFill>
                <a:srgbClr val="1967D2"/>
              </a:solidFill>
              <a:latin typeface="Open Sans"/>
              <a:ea typeface="Open Sans"/>
              <a:cs typeface="Open Sans"/>
              <a:sym typeface="Open Sans"/>
            </a:endParaRPr>
          </a:p>
        </p:txBody>
      </p:sp>
      <p:sp>
        <p:nvSpPr>
          <p:cNvPr id="190" name="Google Shape;190;p46"/>
          <p:cNvSpPr/>
          <p:nvPr/>
        </p:nvSpPr>
        <p:spPr>
          <a:xfrm>
            <a:off x="4230475" y="1602212"/>
            <a:ext cx="513300" cy="513300"/>
          </a:xfrm>
          <a:prstGeom prst="ellipse">
            <a:avLst/>
          </a:prstGeom>
          <a:solidFill>
            <a:srgbClr val="F43F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6"/>
          <p:cNvSpPr/>
          <p:nvPr/>
        </p:nvSpPr>
        <p:spPr>
          <a:xfrm>
            <a:off x="4373201" y="1744926"/>
            <a:ext cx="227849" cy="227849"/>
          </a:xfrm>
          <a:custGeom>
            <a:avLst/>
            <a:gdLst/>
            <a:ahLst/>
            <a:cxnLst/>
            <a:rect l="l" t="t" r="r" b="b"/>
            <a:pathLst>
              <a:path w="940" h="941" extrusionOk="0">
                <a:moveTo>
                  <a:pt x="835" y="0"/>
                </a:moveTo>
                <a:lnTo>
                  <a:pt x="104" y="0"/>
                </a:lnTo>
                <a:cubicBezTo>
                  <a:pt x="47" y="0"/>
                  <a:pt x="0" y="48"/>
                  <a:pt x="0" y="105"/>
                </a:cubicBezTo>
                <a:lnTo>
                  <a:pt x="0" y="835"/>
                </a:lnTo>
                <a:cubicBezTo>
                  <a:pt x="0" y="892"/>
                  <a:pt x="47" y="940"/>
                  <a:pt x="104" y="940"/>
                </a:cubicBezTo>
                <a:lnTo>
                  <a:pt x="835" y="940"/>
                </a:lnTo>
                <a:cubicBezTo>
                  <a:pt x="891" y="940"/>
                  <a:pt x="939" y="892"/>
                  <a:pt x="939" y="835"/>
                </a:cubicBezTo>
                <a:lnTo>
                  <a:pt x="939" y="105"/>
                </a:lnTo>
                <a:cubicBezTo>
                  <a:pt x="939" y="48"/>
                  <a:pt x="891" y="0"/>
                  <a:pt x="835" y="0"/>
                </a:cubicBezTo>
                <a:close/>
                <a:moveTo>
                  <a:pt x="313" y="734"/>
                </a:moveTo>
                <a:lnTo>
                  <a:pt x="208" y="734"/>
                </a:lnTo>
                <a:lnTo>
                  <a:pt x="208" y="367"/>
                </a:lnTo>
                <a:lnTo>
                  <a:pt x="313" y="367"/>
                </a:lnTo>
                <a:lnTo>
                  <a:pt x="313" y="734"/>
                </a:lnTo>
                <a:close/>
                <a:moveTo>
                  <a:pt x="522" y="734"/>
                </a:moveTo>
                <a:lnTo>
                  <a:pt x="417" y="734"/>
                </a:lnTo>
                <a:lnTo>
                  <a:pt x="417" y="212"/>
                </a:lnTo>
                <a:lnTo>
                  <a:pt x="522" y="212"/>
                </a:lnTo>
                <a:lnTo>
                  <a:pt x="522" y="734"/>
                </a:lnTo>
                <a:close/>
                <a:moveTo>
                  <a:pt x="730" y="734"/>
                </a:moveTo>
                <a:lnTo>
                  <a:pt x="626" y="734"/>
                </a:lnTo>
                <a:lnTo>
                  <a:pt x="626" y="525"/>
                </a:lnTo>
                <a:lnTo>
                  <a:pt x="730" y="525"/>
                </a:lnTo>
                <a:lnTo>
                  <a:pt x="730" y="73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47"/>
          <p:cNvSpPr txBox="1"/>
          <p:nvPr/>
        </p:nvSpPr>
        <p:spPr>
          <a:xfrm>
            <a:off x="517675" y="524350"/>
            <a:ext cx="61551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a:solidFill>
                  <a:srgbClr val="5F6368"/>
                </a:solidFill>
                <a:latin typeface="Open Sans"/>
                <a:ea typeface="Open Sans"/>
                <a:cs typeface="Open Sans"/>
                <a:sym typeface="Open Sans"/>
              </a:rPr>
              <a:t>User research: pain points</a:t>
            </a:r>
            <a:endParaRPr sz="2400">
              <a:solidFill>
                <a:srgbClr val="5F6368"/>
              </a:solidFill>
              <a:latin typeface="Open Sans"/>
              <a:ea typeface="Open Sans"/>
              <a:cs typeface="Open Sans"/>
              <a:sym typeface="Open Sans"/>
            </a:endParaRPr>
          </a:p>
        </p:txBody>
      </p:sp>
      <p:sp>
        <p:nvSpPr>
          <p:cNvPr id="197" name="Google Shape;197;p47"/>
          <p:cNvSpPr txBox="1"/>
          <p:nvPr/>
        </p:nvSpPr>
        <p:spPr>
          <a:xfrm>
            <a:off x="441463"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smtClean="0">
                <a:solidFill>
                  <a:srgbClr val="F43F5E"/>
                </a:solidFill>
                <a:latin typeface="Open Sans SemiBold"/>
                <a:ea typeface="Open Sans SemiBold"/>
                <a:cs typeface="Open Sans SemiBold"/>
                <a:sym typeface="Open Sans SemiBold"/>
              </a:rPr>
              <a:t>User Interface</a:t>
            </a:r>
            <a:endParaRPr dirty="0">
              <a:solidFill>
                <a:srgbClr val="F43F5E"/>
              </a:solidFill>
              <a:latin typeface="Open Sans SemiBold"/>
              <a:ea typeface="Open Sans SemiBold"/>
              <a:cs typeface="Open Sans SemiBold"/>
              <a:sym typeface="Open Sans SemiBold"/>
            </a:endParaRPr>
          </a:p>
        </p:txBody>
      </p:sp>
      <p:sp>
        <p:nvSpPr>
          <p:cNvPr id="198" name="Google Shape;198;p47"/>
          <p:cNvSpPr txBox="1"/>
          <p:nvPr/>
        </p:nvSpPr>
        <p:spPr>
          <a:xfrm>
            <a:off x="441475" y="2522475"/>
            <a:ext cx="1872600" cy="2308294"/>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None/>
            </a:pPr>
            <a:r>
              <a:rPr lang="en" sz="1200" dirty="0" smtClean="0">
                <a:solidFill>
                  <a:srgbClr val="5F6368"/>
                </a:solidFill>
                <a:latin typeface="Open Sans"/>
                <a:ea typeface="Open Sans"/>
                <a:cs typeface="Open Sans"/>
                <a:sym typeface="Open Sans"/>
              </a:rPr>
              <a:t>User interface masih versi gratis terbilang cukup sederhana dan belum mencapai level professional sehingga terkadang masih membingungkan pengguna karena merupakan pembelajaran</a:t>
            </a:r>
            <a:endParaRPr sz="1200" dirty="0"/>
          </a:p>
        </p:txBody>
      </p:sp>
      <p:sp>
        <p:nvSpPr>
          <p:cNvPr id="199" name="Google Shape;199;p47"/>
          <p:cNvSpPr txBox="1"/>
          <p:nvPr/>
        </p:nvSpPr>
        <p:spPr>
          <a:xfrm>
            <a:off x="2582713"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smtClean="0">
                <a:solidFill>
                  <a:srgbClr val="F43F5E"/>
                </a:solidFill>
                <a:latin typeface="Open Sans SemiBold"/>
                <a:ea typeface="Open Sans SemiBold"/>
                <a:cs typeface="Open Sans SemiBold"/>
                <a:sym typeface="Open Sans SemiBold"/>
              </a:rPr>
              <a:t>Data User</a:t>
            </a:r>
            <a:endParaRPr dirty="0">
              <a:solidFill>
                <a:srgbClr val="F43F5E"/>
              </a:solidFill>
              <a:latin typeface="Open Sans SemiBold"/>
              <a:ea typeface="Open Sans SemiBold"/>
              <a:cs typeface="Open Sans SemiBold"/>
              <a:sym typeface="Open Sans SemiBold"/>
            </a:endParaRPr>
          </a:p>
        </p:txBody>
      </p:sp>
      <p:sp>
        <p:nvSpPr>
          <p:cNvPr id="200" name="Google Shape;200;p47"/>
          <p:cNvSpPr txBox="1"/>
          <p:nvPr/>
        </p:nvSpPr>
        <p:spPr>
          <a:xfrm>
            <a:off x="2582725" y="2522475"/>
            <a:ext cx="1872600" cy="2095928"/>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1200" dirty="0" err="1" smtClean="0">
                <a:solidFill>
                  <a:srgbClr val="5F6368"/>
                </a:solidFill>
                <a:latin typeface="Open Sans"/>
                <a:ea typeface="Open Sans"/>
                <a:cs typeface="Open Sans"/>
                <a:sym typeface="Open Sans"/>
              </a:rPr>
              <a:t>Untuk</a:t>
            </a:r>
            <a:r>
              <a:rPr lang="en-US" sz="1200" dirty="0" smtClean="0">
                <a:solidFill>
                  <a:srgbClr val="5F6368"/>
                </a:solidFill>
                <a:latin typeface="Open Sans"/>
                <a:ea typeface="Open Sans"/>
                <a:cs typeface="Open Sans"/>
                <a:sym typeface="Open Sans"/>
              </a:rPr>
              <a:t> data user </a:t>
            </a:r>
            <a:r>
              <a:rPr lang="en-US" sz="1200" dirty="0" err="1" smtClean="0">
                <a:solidFill>
                  <a:srgbClr val="5F6368"/>
                </a:solidFill>
                <a:latin typeface="Open Sans"/>
                <a:ea typeface="Open Sans"/>
                <a:cs typeface="Open Sans"/>
                <a:sym typeface="Open Sans"/>
              </a:rPr>
              <a:t>masih</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belum</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bisa</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dirubah</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yaitu</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pada</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bagian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fungsi</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lupa</a:t>
            </a:r>
            <a:r>
              <a:rPr lang="en-US" sz="1200" dirty="0" smtClean="0">
                <a:solidFill>
                  <a:srgbClr val="5F6368"/>
                </a:solidFill>
                <a:latin typeface="Open Sans"/>
                <a:ea typeface="Open Sans"/>
                <a:cs typeface="Open Sans"/>
                <a:sym typeface="Open Sans"/>
              </a:rPr>
              <a:t> password </a:t>
            </a:r>
            <a:r>
              <a:rPr lang="en-US" sz="1200" dirty="0" err="1" smtClean="0">
                <a:solidFill>
                  <a:srgbClr val="5F6368"/>
                </a:solidFill>
                <a:latin typeface="Open Sans"/>
                <a:ea typeface="Open Sans"/>
                <a:cs typeface="Open Sans"/>
                <a:sym typeface="Open Sans"/>
              </a:rPr>
              <a:t>sehingga</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hal</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ini</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akan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memakan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waktu</a:t>
            </a:r>
            <a:r>
              <a:rPr lang="en-US" sz="1200" dirty="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registrasi</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ulang</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saat</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lupa</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akun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dan</a:t>
            </a:r>
            <a:r>
              <a:rPr lang="en-US" sz="1200" dirty="0" smtClean="0">
                <a:solidFill>
                  <a:srgbClr val="5F6368"/>
                </a:solidFill>
                <a:latin typeface="Open Sans"/>
                <a:ea typeface="Open Sans"/>
                <a:cs typeface="Open Sans"/>
                <a:sym typeface="Open Sans"/>
              </a:rPr>
              <a:t> data login </a:t>
            </a:r>
            <a:r>
              <a:rPr lang="en-US" sz="1200" dirty="0" err="1" smtClean="0">
                <a:solidFill>
                  <a:srgbClr val="5F6368"/>
                </a:solidFill>
                <a:latin typeface="Open Sans"/>
                <a:ea typeface="Open Sans"/>
                <a:cs typeface="Open Sans"/>
                <a:sym typeface="Open Sans"/>
              </a:rPr>
              <a:t>masih</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sederhana</a:t>
            </a:r>
            <a:endParaRPr sz="1200" dirty="0">
              <a:solidFill>
                <a:schemeClr val="dk1"/>
              </a:solidFill>
            </a:endParaRPr>
          </a:p>
          <a:p>
            <a:pPr marL="0" lvl="0" indent="0" algn="ctr" rtl="0">
              <a:lnSpc>
                <a:spcPct val="115000"/>
              </a:lnSpc>
              <a:spcBef>
                <a:spcPts val="0"/>
              </a:spcBef>
              <a:spcAft>
                <a:spcPts val="0"/>
              </a:spcAft>
              <a:buNone/>
            </a:pPr>
            <a:endParaRPr sz="1200" dirty="0">
              <a:solidFill>
                <a:srgbClr val="5F6368"/>
              </a:solidFill>
              <a:latin typeface="Open Sans"/>
              <a:ea typeface="Open Sans"/>
              <a:cs typeface="Open Sans"/>
              <a:sym typeface="Open Sans"/>
            </a:endParaRPr>
          </a:p>
        </p:txBody>
      </p:sp>
      <p:sp>
        <p:nvSpPr>
          <p:cNvPr id="201" name="Google Shape;201;p47"/>
          <p:cNvSpPr txBox="1"/>
          <p:nvPr/>
        </p:nvSpPr>
        <p:spPr>
          <a:xfrm>
            <a:off x="4723969"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smtClean="0">
                <a:solidFill>
                  <a:srgbClr val="F43F5E"/>
                </a:solidFill>
                <a:latin typeface="Open Sans SemiBold"/>
                <a:ea typeface="Open Sans SemiBold"/>
                <a:cs typeface="Open Sans SemiBold"/>
                <a:sym typeface="Open Sans SemiBold"/>
              </a:rPr>
              <a:t>Kustomisasi</a:t>
            </a:r>
            <a:endParaRPr dirty="0">
              <a:solidFill>
                <a:srgbClr val="F43F5E"/>
              </a:solidFill>
              <a:latin typeface="Open Sans SemiBold"/>
              <a:ea typeface="Open Sans SemiBold"/>
              <a:cs typeface="Open Sans SemiBold"/>
              <a:sym typeface="Open Sans SemiBold"/>
            </a:endParaRPr>
          </a:p>
        </p:txBody>
      </p:sp>
      <p:sp>
        <p:nvSpPr>
          <p:cNvPr id="202" name="Google Shape;202;p47"/>
          <p:cNvSpPr txBox="1"/>
          <p:nvPr/>
        </p:nvSpPr>
        <p:spPr>
          <a:xfrm>
            <a:off x="4723969" y="2522475"/>
            <a:ext cx="1872600" cy="1671196"/>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1200" dirty="0" err="1" smtClean="0">
                <a:solidFill>
                  <a:srgbClr val="5F6368"/>
                </a:solidFill>
                <a:latin typeface="Open Sans"/>
                <a:ea typeface="Open Sans"/>
                <a:cs typeface="Open Sans"/>
                <a:sym typeface="Open Sans"/>
              </a:rPr>
              <a:t>Pengubahan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tampilan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dan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fungsi</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hanya</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dapat</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dilakukan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oleh</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tertentu</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sebagai</a:t>
            </a:r>
            <a:r>
              <a:rPr lang="en-US" sz="1200" dirty="0" smtClean="0">
                <a:solidFill>
                  <a:srgbClr val="5F6368"/>
                </a:solidFill>
                <a:latin typeface="Open Sans"/>
                <a:ea typeface="Open Sans"/>
                <a:cs typeface="Open Sans"/>
                <a:sym typeface="Open Sans"/>
              </a:rPr>
              <a:t> developer </a:t>
            </a:r>
            <a:r>
              <a:rPr lang="en-US" sz="1200" dirty="0" err="1" smtClean="0">
                <a:solidFill>
                  <a:srgbClr val="5F6368"/>
                </a:solidFill>
                <a:latin typeface="Open Sans"/>
                <a:ea typeface="Open Sans"/>
                <a:cs typeface="Open Sans"/>
                <a:sym typeface="Open Sans"/>
              </a:rPr>
              <a:t>atau</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pemegang</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kunci</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pengendali</a:t>
            </a:r>
            <a:r>
              <a:rPr lang="en-US" sz="1200" dirty="0" smtClean="0">
                <a:solidFill>
                  <a:srgbClr val="5F6368"/>
                </a:solidFill>
                <a:latin typeface="Open Sans"/>
                <a:ea typeface="Open Sans"/>
                <a:cs typeface="Open Sans"/>
                <a:sym typeface="Open Sans"/>
              </a:rPr>
              <a:t> database</a:t>
            </a:r>
            <a:endParaRPr sz="1200" dirty="0">
              <a:solidFill>
                <a:schemeClr val="dk1"/>
              </a:solidFill>
            </a:endParaRPr>
          </a:p>
          <a:p>
            <a:pPr marL="0" lvl="0" indent="0" algn="ctr" rtl="0">
              <a:lnSpc>
                <a:spcPct val="115000"/>
              </a:lnSpc>
              <a:spcBef>
                <a:spcPts val="0"/>
              </a:spcBef>
              <a:spcAft>
                <a:spcPts val="0"/>
              </a:spcAft>
              <a:buNone/>
            </a:pPr>
            <a:endParaRPr sz="1200" dirty="0">
              <a:solidFill>
                <a:srgbClr val="5F6368"/>
              </a:solidFill>
              <a:latin typeface="Open Sans"/>
              <a:ea typeface="Open Sans"/>
              <a:cs typeface="Open Sans"/>
              <a:sym typeface="Open Sans"/>
            </a:endParaRPr>
          </a:p>
        </p:txBody>
      </p:sp>
      <p:sp>
        <p:nvSpPr>
          <p:cNvPr id="203" name="Google Shape;203;p47"/>
          <p:cNvSpPr txBox="1"/>
          <p:nvPr/>
        </p:nvSpPr>
        <p:spPr>
          <a:xfrm>
            <a:off x="6865219" y="2008850"/>
            <a:ext cx="1872600" cy="507801"/>
          </a:xfrm>
          <a:prstGeom prst="rect">
            <a:avLst/>
          </a:prstGeom>
          <a:noFill/>
          <a:ln>
            <a:noFill/>
          </a:ln>
        </p:spPr>
        <p:txBody>
          <a:bodyPr spcFirstLastPara="1" wrap="square" lIns="0" tIns="91425" rIns="91425" bIns="91425" anchor="t" anchorCtr="0">
            <a:spAutoFit/>
          </a:bodyPr>
          <a:lstStyle/>
          <a:p>
            <a:pPr marL="0" lvl="0" indent="0" algn="ctr" rtl="0">
              <a:lnSpc>
                <a:spcPct val="150000"/>
              </a:lnSpc>
              <a:spcBef>
                <a:spcPts val="0"/>
              </a:spcBef>
              <a:spcAft>
                <a:spcPts val="0"/>
              </a:spcAft>
              <a:buNone/>
            </a:pPr>
            <a:r>
              <a:rPr lang="en" dirty="0" smtClean="0">
                <a:solidFill>
                  <a:srgbClr val="F43F5E"/>
                </a:solidFill>
                <a:latin typeface="Open Sans SemiBold"/>
                <a:ea typeface="Open Sans SemiBold"/>
                <a:cs typeface="Open Sans SemiBold"/>
                <a:sym typeface="Open Sans SemiBold"/>
              </a:rPr>
              <a:t>Aksesibilitas</a:t>
            </a:r>
            <a:endParaRPr dirty="0">
              <a:solidFill>
                <a:srgbClr val="F43F5E"/>
              </a:solidFill>
              <a:latin typeface="Open Sans SemiBold"/>
              <a:ea typeface="Open Sans SemiBold"/>
              <a:cs typeface="Open Sans SemiBold"/>
              <a:sym typeface="Open Sans SemiBold"/>
            </a:endParaRPr>
          </a:p>
        </p:txBody>
      </p:sp>
      <p:sp>
        <p:nvSpPr>
          <p:cNvPr id="204" name="Google Shape;204;p47"/>
          <p:cNvSpPr txBox="1"/>
          <p:nvPr/>
        </p:nvSpPr>
        <p:spPr>
          <a:xfrm>
            <a:off x="6865219" y="2522475"/>
            <a:ext cx="1872600" cy="1458831"/>
          </a:xfrm>
          <a:prstGeom prst="rect">
            <a:avLst/>
          </a:prstGeom>
          <a:noFill/>
          <a:ln>
            <a:noFill/>
          </a:ln>
        </p:spPr>
        <p:txBody>
          <a:bodyPr spcFirstLastPara="1" wrap="square" lIns="0" tIns="91425" rIns="91425" bIns="91425"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1200" dirty="0" err="1" smtClean="0">
                <a:solidFill>
                  <a:srgbClr val="5F6368"/>
                </a:solidFill>
                <a:latin typeface="Open Sans"/>
                <a:ea typeface="Open Sans"/>
                <a:cs typeface="Open Sans"/>
                <a:sym typeface="Open Sans"/>
              </a:rPr>
              <a:t>Akses</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terbatas</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dan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belum</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ada</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notifikasi</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khusus</a:t>
            </a:r>
            <a:r>
              <a:rPr lang="en-US" sz="1200" dirty="0" smtClean="0">
                <a:solidFill>
                  <a:srgbClr val="5F6368"/>
                </a:solidFill>
                <a:latin typeface="Open Sans"/>
                <a:ea typeface="Open Sans"/>
                <a:cs typeface="Open Sans"/>
                <a:sym typeface="Open Sans"/>
              </a:rPr>
              <a:t> yang </a:t>
            </a:r>
            <a:r>
              <a:rPr lang="en-US" sz="1200" dirty="0" err="1" smtClean="0">
                <a:solidFill>
                  <a:srgbClr val="5F6368"/>
                </a:solidFill>
                <a:latin typeface="Open Sans"/>
                <a:ea typeface="Open Sans"/>
                <a:cs typeface="Open Sans"/>
                <a:sym typeface="Open Sans"/>
              </a:rPr>
              <a:t>terkait</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jadwal</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saat</a:t>
            </a:r>
            <a:r>
              <a:rPr lang="en-US" sz="1200" dirty="0" smtClean="0">
                <a:solidFill>
                  <a:srgbClr val="5F6368"/>
                </a:solidFill>
                <a:latin typeface="Open Sans"/>
                <a:ea typeface="Open Sans"/>
                <a:cs typeface="Open Sans"/>
                <a:sym typeface="Open Sans"/>
              </a:rPr>
              <a:t> 30 </a:t>
            </a:r>
            <a:r>
              <a:rPr lang="en-US" sz="1200" dirty="0" err="1" smtClean="0">
                <a:solidFill>
                  <a:srgbClr val="5F6368"/>
                </a:solidFill>
                <a:latin typeface="Open Sans"/>
                <a:ea typeface="Open Sans"/>
                <a:cs typeface="Open Sans"/>
                <a:sym typeface="Open Sans"/>
              </a:rPr>
              <a:t>atau</a:t>
            </a:r>
            <a:r>
              <a:rPr lang="en-US" sz="1200" dirty="0" smtClean="0">
                <a:solidFill>
                  <a:srgbClr val="5F6368"/>
                </a:solidFill>
                <a:latin typeface="Open Sans"/>
                <a:ea typeface="Open Sans"/>
                <a:cs typeface="Open Sans"/>
                <a:sym typeface="Open Sans"/>
              </a:rPr>
              <a:t> 60 </a:t>
            </a:r>
            <a:r>
              <a:rPr lang="en-US" sz="1200" dirty="0" err="1" smtClean="0">
                <a:solidFill>
                  <a:srgbClr val="5F6368"/>
                </a:solidFill>
                <a:latin typeface="Open Sans"/>
                <a:ea typeface="Open Sans"/>
                <a:cs typeface="Open Sans"/>
                <a:sym typeface="Open Sans"/>
              </a:rPr>
              <a:t>menit</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lagi</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akan</a:t>
            </a:r>
            <a:r>
              <a:rPr lang="en-US" sz="1200" dirty="0" smtClean="0">
                <a:solidFill>
                  <a:srgbClr val="5F6368"/>
                </a:solidFill>
                <a:latin typeface="Open Sans"/>
                <a:ea typeface="Open Sans"/>
                <a:cs typeface="Open Sans"/>
                <a:sym typeface="Open Sans"/>
              </a:rPr>
              <a:t> </a:t>
            </a:r>
            <a:r>
              <a:rPr lang="en-US" sz="1200" dirty="0" err="1" smtClean="0">
                <a:solidFill>
                  <a:srgbClr val="5F6368"/>
                </a:solidFill>
                <a:latin typeface="Open Sans"/>
                <a:ea typeface="Open Sans"/>
                <a:cs typeface="Open Sans"/>
                <a:sym typeface="Open Sans"/>
              </a:rPr>
              <a:t>dimulai</a:t>
            </a:r>
            <a:endParaRPr sz="1200" dirty="0">
              <a:solidFill>
                <a:schemeClr val="dk1"/>
              </a:solidFill>
            </a:endParaRPr>
          </a:p>
          <a:p>
            <a:pPr marL="0" lvl="0" indent="0" algn="ctr" rtl="0">
              <a:lnSpc>
                <a:spcPct val="115000"/>
              </a:lnSpc>
              <a:spcBef>
                <a:spcPts val="0"/>
              </a:spcBef>
              <a:spcAft>
                <a:spcPts val="0"/>
              </a:spcAft>
              <a:buNone/>
            </a:pPr>
            <a:endParaRPr sz="1200" dirty="0">
              <a:solidFill>
                <a:srgbClr val="5F6368"/>
              </a:solidFill>
              <a:latin typeface="Open Sans"/>
              <a:ea typeface="Open Sans"/>
              <a:cs typeface="Open Sans"/>
              <a:sym typeface="Open Sans"/>
            </a:endParaRPr>
          </a:p>
        </p:txBody>
      </p:sp>
      <p:sp>
        <p:nvSpPr>
          <p:cNvPr id="205" name="Google Shape;205;p47"/>
          <p:cNvSpPr/>
          <p:nvPr/>
        </p:nvSpPr>
        <p:spPr>
          <a:xfrm>
            <a:off x="1121125" y="1382121"/>
            <a:ext cx="513300" cy="5133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1</a:t>
            </a:r>
            <a:endParaRPr sz="2200">
              <a:solidFill>
                <a:srgbClr val="FFFFFF"/>
              </a:solidFill>
              <a:latin typeface="Google Sans Medium"/>
              <a:ea typeface="Google Sans Medium"/>
              <a:cs typeface="Google Sans Medium"/>
              <a:sym typeface="Google Sans Medium"/>
            </a:endParaRPr>
          </a:p>
        </p:txBody>
      </p:sp>
      <p:sp>
        <p:nvSpPr>
          <p:cNvPr id="206" name="Google Shape;206;p47"/>
          <p:cNvSpPr/>
          <p:nvPr/>
        </p:nvSpPr>
        <p:spPr>
          <a:xfrm>
            <a:off x="3262375" y="1382121"/>
            <a:ext cx="513300" cy="5133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2</a:t>
            </a:r>
            <a:endParaRPr sz="2200">
              <a:solidFill>
                <a:srgbClr val="FFFFFF"/>
              </a:solidFill>
              <a:latin typeface="Google Sans Medium"/>
              <a:ea typeface="Google Sans Medium"/>
              <a:cs typeface="Google Sans Medium"/>
              <a:sym typeface="Google Sans Medium"/>
            </a:endParaRPr>
          </a:p>
        </p:txBody>
      </p:sp>
      <p:sp>
        <p:nvSpPr>
          <p:cNvPr id="207" name="Google Shape;207;p47"/>
          <p:cNvSpPr/>
          <p:nvPr/>
        </p:nvSpPr>
        <p:spPr>
          <a:xfrm>
            <a:off x="5403625" y="1382121"/>
            <a:ext cx="513300" cy="5133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3</a:t>
            </a:r>
            <a:endParaRPr sz="2200">
              <a:solidFill>
                <a:srgbClr val="FFFFFF"/>
              </a:solidFill>
              <a:latin typeface="Google Sans Medium"/>
              <a:ea typeface="Google Sans Medium"/>
              <a:cs typeface="Google Sans Medium"/>
              <a:sym typeface="Google Sans Medium"/>
            </a:endParaRPr>
          </a:p>
        </p:txBody>
      </p:sp>
      <p:sp>
        <p:nvSpPr>
          <p:cNvPr id="208" name="Google Shape;208;p47"/>
          <p:cNvSpPr/>
          <p:nvPr/>
        </p:nvSpPr>
        <p:spPr>
          <a:xfrm>
            <a:off x="7544875" y="1382121"/>
            <a:ext cx="513300" cy="513300"/>
          </a:xfrm>
          <a:prstGeom prst="ellipse">
            <a:avLst/>
          </a:prstGeom>
          <a:solidFill>
            <a:srgbClr val="F43F5E"/>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2200">
                <a:solidFill>
                  <a:srgbClr val="FFFFFF"/>
                </a:solidFill>
                <a:latin typeface="Google Sans Medium"/>
                <a:ea typeface="Google Sans Medium"/>
                <a:cs typeface="Google Sans Medium"/>
                <a:sym typeface="Google Sans Medium"/>
              </a:rPr>
              <a:t>4</a:t>
            </a:r>
            <a:endParaRPr sz="2200">
              <a:solidFill>
                <a:srgbClr val="FFFFFF"/>
              </a:solidFill>
              <a:latin typeface="Google Sans Medium"/>
              <a:ea typeface="Google Sans Medium"/>
              <a:cs typeface="Google Sans Medium"/>
              <a:sym typeface="Google Sans Medium"/>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48"/>
          <p:cNvSpPr txBox="1"/>
          <p:nvPr/>
        </p:nvSpPr>
        <p:spPr>
          <a:xfrm>
            <a:off x="275450" y="0"/>
            <a:ext cx="6108600" cy="923299"/>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Persona: </a:t>
            </a:r>
            <a:r>
              <a:rPr lang="en" sz="2400" b="1" dirty="0" smtClean="0">
                <a:solidFill>
                  <a:srgbClr val="5F6368"/>
                </a:solidFill>
                <a:latin typeface="Open Sans"/>
                <a:ea typeface="Open Sans"/>
                <a:cs typeface="Open Sans"/>
                <a:sym typeface="Open Sans"/>
              </a:rPr>
              <a:t>Fahmi </a:t>
            </a:r>
            <a:br>
              <a:rPr lang="en" sz="2400" b="1" dirty="0" smtClean="0">
                <a:solidFill>
                  <a:srgbClr val="5F6368"/>
                </a:solidFill>
                <a:latin typeface="Open Sans"/>
                <a:ea typeface="Open Sans"/>
                <a:cs typeface="Open Sans"/>
                <a:sym typeface="Open Sans"/>
              </a:rPr>
            </a:br>
            <a:r>
              <a:rPr lang="en" sz="2400" b="1" dirty="0" smtClean="0">
                <a:solidFill>
                  <a:srgbClr val="5F6368"/>
                </a:solidFill>
                <a:latin typeface="Open Sans"/>
                <a:ea typeface="Open Sans"/>
                <a:cs typeface="Open Sans"/>
                <a:sym typeface="Open Sans"/>
              </a:rPr>
              <a:t>Ardiansyah</a:t>
            </a:r>
            <a:endParaRPr sz="2400" b="1" dirty="0">
              <a:solidFill>
                <a:srgbClr val="5F6368"/>
              </a:solidFill>
              <a:latin typeface="Open Sans"/>
              <a:ea typeface="Open Sans"/>
              <a:cs typeface="Open Sans"/>
              <a:sym typeface="Open Sans"/>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8687" y="-131126"/>
            <a:ext cx="5328916" cy="52746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49"/>
          <p:cNvSpPr txBox="1"/>
          <p:nvPr/>
        </p:nvSpPr>
        <p:spPr>
          <a:xfrm>
            <a:off x="517675" y="524350"/>
            <a:ext cx="6108600" cy="554100"/>
          </a:xfrm>
          <a:prstGeom prst="rect">
            <a:avLst/>
          </a:prstGeom>
          <a:noFill/>
          <a:ln>
            <a:noFill/>
          </a:ln>
        </p:spPr>
        <p:txBody>
          <a:bodyPr spcFirstLastPara="1" wrap="square" lIns="0" tIns="91425" rIns="91425" bIns="91425" anchor="t" anchorCtr="0">
            <a:spAutoFit/>
          </a:bodyPr>
          <a:lstStyle/>
          <a:p>
            <a:pPr marL="0" lvl="0" indent="0" algn="l" rtl="0">
              <a:spcBef>
                <a:spcPts val="0"/>
              </a:spcBef>
              <a:spcAft>
                <a:spcPts val="0"/>
              </a:spcAft>
              <a:buNone/>
            </a:pPr>
            <a:r>
              <a:rPr lang="en" sz="2400" dirty="0">
                <a:solidFill>
                  <a:srgbClr val="5F6368"/>
                </a:solidFill>
                <a:latin typeface="Open Sans"/>
                <a:ea typeface="Open Sans"/>
                <a:cs typeface="Open Sans"/>
                <a:sym typeface="Open Sans"/>
              </a:rPr>
              <a:t>User Story: </a:t>
            </a:r>
            <a:r>
              <a:rPr lang="en" sz="2400" b="1" dirty="0" smtClean="0">
                <a:solidFill>
                  <a:srgbClr val="5F6368"/>
                </a:solidFill>
                <a:latin typeface="Open Sans"/>
                <a:ea typeface="Open Sans"/>
                <a:cs typeface="Open Sans"/>
                <a:sym typeface="Open Sans"/>
              </a:rPr>
              <a:t>Fahmi Ardiansyah</a:t>
            </a:r>
            <a:endParaRPr sz="2400" dirty="0">
              <a:solidFill>
                <a:srgbClr val="5F6368"/>
              </a:solidFill>
              <a:latin typeface="Open Sans"/>
              <a:ea typeface="Open Sans"/>
              <a:cs typeface="Open Sans"/>
              <a:sym typeface="Open Sans"/>
            </a:endParaRPr>
          </a:p>
        </p:txBody>
      </p:sp>
      <p:pic>
        <p:nvPicPr>
          <p:cNvPr id="220" name="Google Shape;220;p49"/>
          <p:cNvPicPr preferRelativeResize="0"/>
          <p:nvPr/>
        </p:nvPicPr>
        <p:blipFill>
          <a:blip r:embed="rId3">
            <a:alphaModFix/>
          </a:blip>
          <a:stretch>
            <a:fillRect/>
          </a:stretch>
        </p:blipFill>
        <p:spPr>
          <a:xfrm>
            <a:off x="152400" y="1459450"/>
            <a:ext cx="8839200" cy="2900363"/>
          </a:xfrm>
          <a:prstGeom prst="rect">
            <a:avLst/>
          </a:prstGeom>
          <a:noFill/>
          <a:ln>
            <a:noFill/>
          </a:ln>
        </p:spPr>
      </p:pic>
      <p:sp>
        <p:nvSpPr>
          <p:cNvPr id="2" name="TextBox 1"/>
          <p:cNvSpPr txBox="1"/>
          <p:nvPr/>
        </p:nvSpPr>
        <p:spPr>
          <a:xfrm>
            <a:off x="5062506" y="1677410"/>
            <a:ext cx="1178528" cy="307777"/>
          </a:xfrm>
          <a:prstGeom prst="rect">
            <a:avLst/>
          </a:prstGeom>
          <a:noFill/>
        </p:spPr>
        <p:txBody>
          <a:bodyPr wrap="none" rtlCol="0">
            <a:spAutoFit/>
          </a:bodyPr>
          <a:lstStyle/>
          <a:p>
            <a:r>
              <a:rPr lang="en-US" dirty="0" smtClean="0"/>
              <a:t>Programmer</a:t>
            </a:r>
            <a:endParaRPr lang="id-ID" dirty="0"/>
          </a:p>
        </p:txBody>
      </p:sp>
      <p:sp>
        <p:nvSpPr>
          <p:cNvPr id="5" name="TextBox 4"/>
          <p:cNvSpPr txBox="1"/>
          <p:nvPr/>
        </p:nvSpPr>
        <p:spPr>
          <a:xfrm>
            <a:off x="3185261" y="2535292"/>
            <a:ext cx="4780476" cy="307777"/>
          </a:xfrm>
          <a:prstGeom prst="rect">
            <a:avLst/>
          </a:prstGeom>
          <a:noFill/>
        </p:spPr>
        <p:txBody>
          <a:bodyPr wrap="none" rtlCol="0">
            <a:spAutoFit/>
          </a:bodyPr>
          <a:lstStyle/>
          <a:p>
            <a:r>
              <a:rPr lang="en-US" dirty="0" err="1" smtClean="0"/>
              <a:t>Mengembangkan</a:t>
            </a:r>
            <a:r>
              <a:rPr lang="en-US" dirty="0" smtClean="0"/>
              <a:t> </a:t>
            </a:r>
            <a:r>
              <a:rPr lang="en-US" dirty="0" err="1" smtClean="0"/>
              <a:t>aplikasi</a:t>
            </a:r>
            <a:r>
              <a:rPr lang="en-US" dirty="0" smtClean="0"/>
              <a:t> </a:t>
            </a:r>
            <a:r>
              <a:rPr lang="en-US" dirty="0" err="1" smtClean="0"/>
              <a:t>serta</a:t>
            </a:r>
            <a:r>
              <a:rPr lang="en-US" dirty="0" smtClean="0"/>
              <a:t> </a:t>
            </a:r>
            <a:r>
              <a:rPr lang="en-US" dirty="0" err="1" smtClean="0"/>
              <a:t>memakai</a:t>
            </a:r>
            <a:r>
              <a:rPr lang="en-US" dirty="0" smtClean="0"/>
              <a:t> </a:t>
            </a:r>
            <a:r>
              <a:rPr lang="en-US" dirty="0" err="1" smtClean="0"/>
              <a:t>aplikasi</a:t>
            </a:r>
            <a:r>
              <a:rPr lang="en-US" dirty="0" smtClean="0"/>
              <a:t> </a:t>
            </a:r>
            <a:r>
              <a:rPr lang="en-US" dirty="0" err="1" smtClean="0"/>
              <a:t>tersebut</a:t>
            </a:r>
            <a:endParaRPr lang="id-ID" dirty="0"/>
          </a:p>
        </p:txBody>
      </p:sp>
      <p:sp>
        <p:nvSpPr>
          <p:cNvPr id="6" name="TextBox 5"/>
          <p:cNvSpPr txBox="1"/>
          <p:nvPr/>
        </p:nvSpPr>
        <p:spPr>
          <a:xfrm>
            <a:off x="3013066" y="3540527"/>
            <a:ext cx="5277407" cy="307777"/>
          </a:xfrm>
          <a:prstGeom prst="rect">
            <a:avLst/>
          </a:prstGeom>
          <a:noFill/>
        </p:spPr>
        <p:txBody>
          <a:bodyPr wrap="none" rtlCol="0">
            <a:spAutoFit/>
          </a:bodyPr>
          <a:lstStyle/>
          <a:p>
            <a:r>
              <a:rPr lang="en-US" dirty="0" err="1" smtClean="0"/>
              <a:t>Saya</a:t>
            </a:r>
            <a:r>
              <a:rPr lang="en-US" dirty="0" smtClean="0"/>
              <a:t> </a:t>
            </a:r>
            <a:r>
              <a:rPr lang="en-US" dirty="0" err="1" smtClean="0"/>
              <a:t>dan</a:t>
            </a:r>
            <a:r>
              <a:rPr lang="en-US" dirty="0" smtClean="0"/>
              <a:t> orang lain </a:t>
            </a:r>
            <a:r>
              <a:rPr lang="en-US" dirty="0" err="1" smtClean="0"/>
              <a:t>mudah</a:t>
            </a:r>
            <a:r>
              <a:rPr lang="en-US" dirty="0" smtClean="0"/>
              <a:t> </a:t>
            </a:r>
            <a:r>
              <a:rPr lang="en-US" dirty="0" err="1" smtClean="0"/>
              <a:t>untuk</a:t>
            </a:r>
            <a:r>
              <a:rPr lang="en-US" dirty="0" smtClean="0"/>
              <a:t> </a:t>
            </a:r>
            <a:r>
              <a:rPr lang="en-US" dirty="0" err="1" smtClean="0"/>
              <a:t>melihat</a:t>
            </a:r>
            <a:r>
              <a:rPr lang="en-US" dirty="0" smtClean="0"/>
              <a:t> </a:t>
            </a:r>
            <a:r>
              <a:rPr lang="en-US" dirty="0" err="1" smtClean="0"/>
              <a:t>jadwal</a:t>
            </a:r>
            <a:r>
              <a:rPr lang="en-US" dirty="0" smtClean="0"/>
              <a:t> </a:t>
            </a:r>
            <a:r>
              <a:rPr lang="en-US" dirty="0" err="1" smtClean="0"/>
              <a:t>mata</a:t>
            </a:r>
            <a:r>
              <a:rPr lang="en-US" dirty="0" smtClean="0"/>
              <a:t> </a:t>
            </a:r>
            <a:r>
              <a:rPr lang="en-US" dirty="0" err="1" smtClean="0"/>
              <a:t>pelajaran</a:t>
            </a:r>
            <a:endParaRPr lang="id-ID"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566</TotalTime>
  <Words>1365</Words>
  <Application>Microsoft Office PowerPoint</Application>
  <PresentationFormat>On-screen Show (16:9)</PresentationFormat>
  <Paragraphs>180</Paragraphs>
  <Slides>33</Slides>
  <Notes>33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33</vt:i4>
      </vt:variant>
    </vt:vector>
  </HeadingPairs>
  <TitlesOfParts>
    <vt:vector size="41" baseType="lpstr">
      <vt:lpstr>Arial</vt:lpstr>
      <vt:lpstr>Open Sans</vt:lpstr>
      <vt:lpstr>Calibri</vt:lpstr>
      <vt:lpstr>Google Sans Medium</vt:lpstr>
      <vt:lpstr>Open Sans SemiBold</vt:lpstr>
      <vt:lpstr>Google Sans</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asus</cp:lastModifiedBy>
  <cp:revision>29</cp:revision>
  <dcterms:modified xsi:type="dcterms:W3CDTF">2023-03-12T11:42:58Z</dcterms:modified>
</cp:coreProperties>
</file>